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0"/>
  </p:notesMasterIdLst>
  <p:handoutMasterIdLst>
    <p:handoutMasterId r:id="rId21"/>
  </p:handoutMasterIdLst>
  <p:sldIdLst>
    <p:sldId id="325" r:id="rId5"/>
    <p:sldId id="348" r:id="rId6"/>
    <p:sldId id="352" r:id="rId7"/>
    <p:sldId id="361" r:id="rId8"/>
    <p:sldId id="341" r:id="rId9"/>
    <p:sldId id="343" r:id="rId10"/>
    <p:sldId id="342" r:id="rId11"/>
    <p:sldId id="349" r:id="rId12"/>
    <p:sldId id="353" r:id="rId13"/>
    <p:sldId id="354" r:id="rId14"/>
    <p:sldId id="355" r:id="rId15"/>
    <p:sldId id="358" r:id="rId16"/>
    <p:sldId id="359" r:id="rId17"/>
    <p:sldId id="360" r:id="rId18"/>
    <p:sldId id="362" r:id="rId19"/>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Daytona Condensed Light" panose="020B0306030503040204" pitchFamily="34" charset="0"/>
      <p:regular r:id="rId26"/>
    </p:embeddedFont>
    <p:embeddedFont>
      <p:font typeface="HarmonyOS Sans SC Black" panose="00000A00000000000000" pitchFamily="2" charset="-122"/>
      <p:bold r:id="rId27"/>
    </p:embeddedFont>
    <p:embeddedFont>
      <p:font typeface="HarmonyOS Sans SC Light" panose="00000400000000000000" pitchFamily="2" charset="-122"/>
      <p:regular r:id="rId28"/>
    </p:embeddedFont>
    <p:embeddedFont>
      <p:font typeface="HarmonyOS Sans SC Medium" panose="00000600000000000000" pitchFamily="2" charset="-122"/>
      <p:regular r:id="rId29"/>
    </p:embeddedFont>
    <p:embeddedFont>
      <p:font typeface="Posterama" panose="020B0504020200020000"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F1F1F"/>
    <a:srgbClr val="F7F2F7"/>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6"/>
    <p:restoredTop sz="94205" autoAdjust="0"/>
  </p:normalViewPr>
  <p:slideViewPr>
    <p:cSldViewPr snapToGrid="0">
      <p:cViewPr varScale="1">
        <p:scale>
          <a:sx n="93" d="100"/>
          <a:sy n="93" d="100"/>
        </p:scale>
        <p:origin x="57" y="22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microsoft.com/office/2018/10/relationships/authors" Target="authors.xml"/><Relationship Id="rId21" Type="http://schemas.openxmlformats.org/officeDocument/2006/relationships/handoutMaster" Target="handoutMasters/handoutMaster1.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6/29/2024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dirty="0"/>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dirty="0"/>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dirty="0"/>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dirty="0"/>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dirty="0"/>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dirty="0"/>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dirty="0"/>
              <a:t>Click to edit Master title style</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pPr>
              <a:lnSpc>
                <a:spcPct val="100000"/>
              </a:lnSpc>
            </a:pPr>
            <a:r>
              <a:rPr lang="en-US"/>
              <a:t>TINYXML-2</a:t>
            </a:r>
            <a:br>
              <a:rPr lang="en-US" dirty="0"/>
            </a:br>
            <a:r>
              <a:rPr lang="zh-CN" altLang="en-US" dirty="0">
                <a:latin typeface="HarmonyOS Sans SC Medium" panose="00000600000000000000" pitchFamily="2" charset="-122"/>
                <a:ea typeface="HarmonyOS Sans SC Medium" panose="00000600000000000000" pitchFamily="2" charset="-122"/>
              </a:rPr>
              <a:t>项目阅读报告</a:t>
            </a:r>
            <a:endParaRPr lang="en-US" dirty="0">
              <a:latin typeface="HarmonyOS Sans SC Medium" panose="00000600000000000000" pitchFamily="2" charset="-122"/>
              <a:ea typeface="HarmonyOS Sans SC Medium" panose="00000600000000000000" pitchFamily="2" charset="-122"/>
            </a:endParaRP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zh-CN" altLang="en-US" dirty="0">
                <a:latin typeface="HarmonyOS Sans SC Light" panose="00000400000000000000" pitchFamily="2" charset="-122"/>
                <a:ea typeface="HarmonyOS Sans SC Light" panose="00000400000000000000" pitchFamily="2" charset="-122"/>
              </a:rPr>
              <a:t>郑皓之 计</a:t>
            </a:r>
            <a:r>
              <a:rPr lang="en-US" altLang="zh-CN" dirty="0"/>
              <a:t>36 2023012168</a:t>
            </a:r>
            <a:r>
              <a:rPr lang="en-US" dirty="0"/>
              <a:t>​</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10</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524000"/>
            <a:ext cx="5440231" cy="5354158"/>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能否直接用</a:t>
            </a:r>
            <a:r>
              <a:rPr lang="en-US" altLang="zh-CN" sz="2800" dirty="0">
                <a:latin typeface="HarmonyOS Sans SC Medium" panose="00000600000000000000" pitchFamily="2" charset="-122"/>
                <a:ea typeface="HarmonyOS Sans SC Medium" panose="00000600000000000000" pitchFamily="2" charset="-122"/>
              </a:rPr>
              <a:t>XML</a:t>
            </a:r>
            <a:r>
              <a:rPr lang="zh-CN" altLang="en-US" sz="2800" dirty="0">
                <a:latin typeface="HarmonyOS Sans SC Medium" panose="00000600000000000000" pitchFamily="2" charset="-122"/>
                <a:ea typeface="HarmonyOS Sans SC Medium" panose="00000600000000000000" pitchFamily="2" charset="-122"/>
              </a:rPr>
              <a:t>文本创建新节点？</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考虑到</a:t>
            </a:r>
            <a:r>
              <a:rPr lang="en-US" altLang="zh-CN" sz="1600" dirty="0">
                <a:latin typeface="HarmonyOS Sans SC Medium" panose="00000600000000000000" pitchFamily="2" charset="-122"/>
                <a:ea typeface="HarmonyOS Sans SC Medium" panose="00000600000000000000" pitchFamily="2" charset="-122"/>
              </a:rPr>
              <a:t>TinyXML2</a:t>
            </a:r>
            <a:r>
              <a:rPr lang="zh-CN" altLang="en-US" sz="1600" dirty="0">
                <a:latin typeface="HarmonyOS Sans SC Medium" panose="00000600000000000000" pitchFamily="2" charset="-122"/>
                <a:ea typeface="HarmonyOS Sans SC Medium" panose="00000600000000000000" pitchFamily="2" charset="-122"/>
              </a:rPr>
              <a:t>实现了</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与</a:t>
            </a:r>
            <a:r>
              <a:rPr lang="en-US" altLang="zh-CN" sz="1600" dirty="0">
                <a:latin typeface="HarmonyOS Sans SC Medium" panose="00000600000000000000" pitchFamily="2" charset="-122"/>
                <a:ea typeface="HarmonyOS Sans SC Medium" panose="00000600000000000000" pitchFamily="2" charset="-122"/>
              </a:rPr>
              <a:t>C++</a:t>
            </a:r>
            <a:r>
              <a:rPr lang="zh-CN" altLang="en-US" sz="1600" dirty="0">
                <a:latin typeface="HarmonyOS Sans SC Medium" panose="00000600000000000000" pitchFamily="2" charset="-122"/>
                <a:ea typeface="HarmonyOS Sans SC Medium" panose="00000600000000000000" pitchFamily="2" charset="-122"/>
              </a:rPr>
              <a:t>对象的双向互转，</a:t>
            </a: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我们希望拓展这一场景到</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等的接口中而非仅停留在</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层次</a:t>
            </a: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可通过全新的方法实现：</a:t>
            </a: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en-US" altLang="zh-CN" sz="1600" b="0" dirty="0" err="1">
                <a:solidFill>
                  <a:srgbClr val="4EC9B0"/>
                </a:solidFill>
                <a:effectLst/>
                <a:highlight>
                  <a:srgbClr val="1F1F1F"/>
                </a:highlight>
                <a:latin typeface="Consolas" panose="020B0609020204030204" pitchFamily="49" charset="0"/>
              </a:rPr>
              <a:t>XMLElement</a:t>
            </a:r>
            <a:r>
              <a:rPr lang="en-US" altLang="zh-CN" sz="1600" b="0" dirty="0">
                <a:solidFill>
                  <a:srgbClr val="569CD6"/>
                </a:solidFill>
                <a:effectLst/>
                <a:highlight>
                  <a:srgbClr val="1F1F1F"/>
                </a:highlight>
                <a:latin typeface="Consolas" panose="020B0609020204030204" pitchFamily="49" charset="0"/>
              </a:rPr>
              <a: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err="1">
                <a:solidFill>
                  <a:srgbClr val="DCDCAA"/>
                </a:solidFill>
                <a:effectLst/>
                <a:highlight>
                  <a:srgbClr val="1F1F1F"/>
                </a:highlight>
                <a:latin typeface="Consolas" panose="020B0609020204030204" pitchFamily="49" charset="0"/>
              </a:rPr>
              <a:t>NewElement_BY_XML</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569CD6"/>
                </a:solidFill>
                <a:effectLst/>
                <a:highlight>
                  <a:srgbClr val="1F1F1F"/>
                </a:highlight>
                <a:latin typeface="Consolas" panose="020B0609020204030204" pitchFamily="49" charset="0"/>
              </a:rPr>
              <a:t>const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569CD6"/>
                </a:solidFill>
                <a:effectLst/>
                <a:highlight>
                  <a:srgbClr val="1F1F1F"/>
                </a:highlight>
                <a:latin typeface="Consolas" panose="020B0609020204030204" pitchFamily="49" charset="0"/>
              </a:rPr>
              <a:t>char*</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9CDCFE"/>
                </a:solidFill>
                <a:effectLst/>
                <a:highlight>
                  <a:srgbClr val="1F1F1F"/>
                </a:highlight>
                <a:latin typeface="Consolas" panose="020B0609020204030204" pitchFamily="49" charset="0"/>
              </a:rPr>
              <a:t>xml</a:t>
            </a:r>
            <a:r>
              <a:rPr lang="en-US" altLang="zh-CN" sz="1600" b="0" dirty="0">
                <a:solidFill>
                  <a:srgbClr val="CCCCCC"/>
                </a:solidFill>
                <a:effectLst/>
                <a:highlight>
                  <a:srgbClr val="1F1F1F"/>
                </a:highlight>
                <a:latin typeface="Consolas" panose="020B0609020204030204" pitchFamily="49" charset="0"/>
              </a:rPr>
              <a:t>);</a:t>
            </a:r>
            <a:endParaRPr lang="en-US" altLang="zh-CN" dirty="0">
              <a:latin typeface="HarmonyOS Sans SC Medium" panose="00000600000000000000" pitchFamily="2" charset="-122"/>
              <a:ea typeface="HarmonyOS Sans SC Medium" panose="00000600000000000000" pitchFamily="2" charset="-122"/>
            </a:endParaRPr>
          </a:p>
          <a:p>
            <a:pPr marL="285750" indent="-285750">
              <a:lnSpc>
                <a:spcPct val="150000"/>
              </a:lnSpc>
              <a:buFont typeface="Arial" panose="020B0604020202020204" pitchFamily="34" charset="0"/>
              <a:buChar char="•"/>
            </a:pPr>
            <a:r>
              <a:rPr lang="zh-CN" altLang="en-US" sz="1600" dirty="0">
                <a:latin typeface="HarmonyOS Sans SC Medium" panose="00000600000000000000" pitchFamily="2" charset="-122"/>
                <a:ea typeface="HarmonyOS Sans SC Medium" panose="00000600000000000000" pitchFamily="2" charset="-122"/>
              </a:rPr>
              <a:t>首先调用</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Parse </a:t>
            </a:r>
            <a:r>
              <a:rPr lang="zh-CN" altLang="en-US" sz="1600" dirty="0">
                <a:latin typeface="HarmonyOS Sans SC Medium" panose="00000600000000000000" pitchFamily="2" charset="-122"/>
                <a:ea typeface="HarmonyOS Sans SC Medium" panose="00000600000000000000" pitchFamily="2" charset="-122"/>
              </a:rPr>
              <a:t>接口对传入</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解析并以</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格式存储</a:t>
            </a:r>
            <a:endParaRPr lang="en-US" altLang="zh-CN" sz="1600" dirty="0">
              <a:latin typeface="HarmonyOS Sans SC Medium" panose="00000600000000000000" pitchFamily="2" charset="-122"/>
              <a:ea typeface="HarmonyOS Sans SC Medium" panose="00000600000000000000" pitchFamily="2" charset="-122"/>
            </a:endParaRPr>
          </a:p>
          <a:p>
            <a:pPr marL="285750" indent="-285750">
              <a:lnSpc>
                <a:spcPct val="150000"/>
              </a:lnSpc>
              <a:buFont typeface="Arial" panose="020B0604020202020204" pitchFamily="34" charset="0"/>
              <a:buChar char="•"/>
            </a:pPr>
            <a:r>
              <a:rPr lang="zh-CN" altLang="en-US" sz="1600" dirty="0">
                <a:latin typeface="HarmonyOS Sans SC Medium" panose="00000600000000000000" pitchFamily="2" charset="-122"/>
                <a:ea typeface="HarmonyOS Sans SC Medium" panose="00000600000000000000" pitchFamily="2" charset="-122"/>
              </a:rPr>
              <a:t>通过</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DeepClone</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(this) </a:t>
            </a:r>
            <a:r>
              <a:rPr lang="zh-CN" altLang="en-US" sz="1600" dirty="0">
                <a:latin typeface="HarmonyOS Sans SC Medium" panose="00000600000000000000" pitchFamily="2" charset="-122"/>
                <a:ea typeface="HarmonyOS Sans SC Medium" panose="00000600000000000000" pitchFamily="2" charset="-122"/>
              </a:rPr>
              <a:t>完成对储存有传入</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的根节点的深度克隆（克隆其完整结构，包括所有子节点），返回</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XMLNode</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通用节点指针，再通过</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ToElement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完成向</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指针的转化</a:t>
            </a:r>
            <a:endParaRPr lang="en-US" altLang="zh-CN" sz="1600" dirty="0">
              <a:latin typeface="HarmonyOS Sans SC Medium" panose="00000600000000000000" pitchFamily="2" charset="-122"/>
              <a:ea typeface="HarmonyOS Sans SC Medium" panose="00000600000000000000" pitchFamily="2" charset="-122"/>
            </a:endParaRPr>
          </a:p>
          <a:p>
            <a:pPr marL="285750" indent="-285750">
              <a:lnSpc>
                <a:spcPct val="150000"/>
              </a:lnSpc>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p:txBody>
      </p:sp>
      <p:sp>
        <p:nvSpPr>
          <p:cNvPr id="3" name="矩形 2">
            <a:extLst>
              <a:ext uri="{FF2B5EF4-FFF2-40B4-BE49-F238E27FC236}">
                <a16:creationId xmlns:a16="http://schemas.microsoft.com/office/drawing/2014/main" id="{EBE6D0B1-9C71-9DD2-6845-9A55F6A8EFAC}"/>
              </a:ext>
            </a:extLst>
          </p:cNvPr>
          <p:cNvSpPr/>
          <p:nvPr/>
        </p:nvSpPr>
        <p:spPr>
          <a:xfrm>
            <a:off x="6683337" y="2889213"/>
            <a:ext cx="5193587" cy="3438423"/>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569CD6"/>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XMLDocument</a:t>
            </a:r>
            <a:r>
              <a:rPr lang="en-US" altLang="zh-CN" sz="1200" b="0" dirty="0">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NewElement_BY_XML</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569CD6"/>
                </a:solidFill>
                <a:effectLst/>
                <a:highlight>
                  <a:srgbClr val="1F1F1F"/>
                </a:highlight>
                <a:latin typeface="Consolas" panose="020B0609020204030204" pitchFamily="49" charset="0"/>
              </a:rPr>
              <a:t>const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569CD6"/>
                </a:solidFill>
                <a:effectLst/>
                <a:highlight>
                  <a:srgbClr val="1F1F1F"/>
                </a:highlight>
                <a:latin typeface="Consolas" panose="020B0609020204030204" pitchFamily="49" charset="0"/>
              </a:rPr>
              <a:t>char*</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9CDCFE"/>
                </a:solidFill>
                <a:effectLst/>
                <a:highlight>
                  <a:srgbClr val="1F1F1F"/>
                </a:highlight>
                <a:latin typeface="Consolas" panose="020B0609020204030204" pitchFamily="49" charset="0"/>
              </a:rPr>
              <a:t>xml</a:t>
            </a:r>
            <a:r>
              <a:rPr lang="en-US" altLang="zh-CN" sz="1200" b="0" dirty="0">
                <a:solidFill>
                  <a:srgbClr val="CCCCCC"/>
                </a:solidFill>
                <a:effectLst/>
                <a:highlight>
                  <a:srgbClr val="1F1F1F"/>
                </a:highlight>
                <a:latin typeface="Consolas" panose="020B0609020204030204" pitchFamily="49" charset="0"/>
              </a:rPr>
              <a:t>) {</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XMLDocument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tempDoc</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创建临时</a:t>
            </a:r>
            <a:r>
              <a:rPr lang="en-US" altLang="zh-CN" sz="1200" b="0" dirty="0" err="1">
                <a:solidFill>
                  <a:srgbClr val="6A9955"/>
                </a:solidFill>
                <a:effectLst/>
                <a:highlight>
                  <a:srgbClr val="1F1F1F"/>
                </a:highlight>
                <a:latin typeface="Consolas" panose="020B0609020204030204" pitchFamily="49" charset="0"/>
              </a:rPr>
              <a:t>XMLDocument</a:t>
            </a:r>
            <a:r>
              <a:rPr lang="zh-CN" altLang="en-US" sz="1200" b="0" dirty="0">
                <a:solidFill>
                  <a:srgbClr val="6A9955"/>
                </a:solidFill>
                <a:effectLst/>
                <a:highlight>
                  <a:srgbClr val="1F1F1F"/>
                </a:highlight>
                <a:latin typeface="Consolas" panose="020B0609020204030204" pitchFamily="49" charset="0"/>
              </a:rPr>
              <a:t>对象</a:t>
            </a:r>
            <a:endParaRPr lang="zh-CN" altLang="en-US" sz="1200" b="0" dirty="0">
              <a:solidFill>
                <a:srgbClr val="CCCCCC"/>
              </a:solidFill>
              <a:effectLst/>
              <a:highlight>
                <a:srgbClr val="1F1F1F"/>
              </a:highlight>
              <a:latin typeface="Consolas" panose="020B0609020204030204" pitchFamily="49" charset="0"/>
            </a:endParaRPr>
          </a:p>
          <a:p>
            <a:r>
              <a:rPr lang="zh-CN" altLang="en-US"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tempDoc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Parse</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9CDCFE"/>
                </a:solidFill>
                <a:effectLst/>
                <a:highlight>
                  <a:srgbClr val="1F1F1F"/>
                </a:highlight>
                <a:latin typeface="Consolas" panose="020B0609020204030204" pitchFamily="49" charset="0"/>
              </a:rPr>
              <a:t>xml</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使用</a:t>
            </a:r>
            <a:r>
              <a:rPr lang="en-US" altLang="zh-CN" sz="1200" b="0" dirty="0">
                <a:solidFill>
                  <a:srgbClr val="6A9955"/>
                </a:solidFill>
                <a:effectLst/>
                <a:highlight>
                  <a:srgbClr val="1F1F1F"/>
                </a:highlight>
                <a:latin typeface="Consolas" panose="020B0609020204030204" pitchFamily="49" charset="0"/>
              </a:rPr>
              <a:t>Parse</a:t>
            </a:r>
            <a:r>
              <a:rPr lang="zh-CN" altLang="en-US" sz="1200" b="0" dirty="0">
                <a:solidFill>
                  <a:srgbClr val="6A9955"/>
                </a:solidFill>
                <a:effectLst/>
                <a:highlight>
                  <a:srgbClr val="1F1F1F"/>
                </a:highlight>
                <a:latin typeface="Consolas" panose="020B0609020204030204" pitchFamily="49" charset="0"/>
              </a:rPr>
              <a:t>方法编码传入的</a:t>
            </a:r>
            <a:r>
              <a:rPr lang="en-US" altLang="zh-CN" sz="1200" b="0" dirty="0">
                <a:solidFill>
                  <a:srgbClr val="6A9955"/>
                </a:solidFill>
                <a:effectLst/>
                <a:highlight>
                  <a:srgbClr val="1F1F1F"/>
                </a:highlight>
                <a:latin typeface="Consolas" panose="020B0609020204030204" pitchFamily="49" charset="0"/>
              </a:rPr>
              <a:t>XML</a:t>
            </a:r>
            <a:endParaRPr lang="en-US" altLang="zh-CN" sz="1200" b="0" dirty="0">
              <a:solidFill>
                <a:srgbClr val="CCCCCC"/>
              </a:solidFill>
              <a:effectLst/>
              <a:highlight>
                <a:srgbClr val="1F1F1F"/>
              </a:highlight>
              <a:latin typeface="Consolas" panose="020B0609020204030204" pitchFamily="49" charset="0"/>
            </a:endParaRP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if</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tempDoc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Error</a:t>
            </a:r>
            <a:r>
              <a:rPr lang="en-US" altLang="zh-CN" sz="1200" b="0" dirty="0">
                <a:solidFill>
                  <a:srgbClr val="CCCCCC"/>
                </a:solidFill>
                <a:effectLst/>
                <a:highlight>
                  <a:srgbClr val="1F1F1F"/>
                </a:highlight>
                <a:latin typeface="Consolas" panose="020B0609020204030204" pitchFamily="49" charset="0"/>
              </a:rPr>
              <a:t>()) {</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return</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569CD6"/>
                </a:solidFill>
                <a:effectLst/>
                <a:highlight>
                  <a:srgbClr val="1F1F1F"/>
                </a:highlight>
                <a:latin typeface="Consolas" panose="020B0609020204030204" pitchFamily="49" charset="0"/>
              </a:rPr>
              <a:t>nullptr</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若失败返回空指针</a:t>
            </a:r>
            <a:endParaRPr lang="zh-CN" altLang="en-US" sz="1200" b="0" dirty="0">
              <a:solidFill>
                <a:srgbClr val="CCCCCC"/>
              </a:solidFill>
              <a:effectLst/>
              <a:highlight>
                <a:srgbClr val="1F1F1F"/>
              </a:highlight>
              <a:latin typeface="Consolas" panose="020B0609020204030204" pitchFamily="49" charset="0"/>
            </a:endParaRPr>
          </a:p>
          <a:p>
            <a:br>
              <a:rPr lang="zh-CN" altLang="en-US" sz="1200" b="0" dirty="0">
                <a:solidFill>
                  <a:srgbClr val="CCCCCC"/>
                </a:solidFill>
                <a:effectLst/>
                <a:highlight>
                  <a:srgbClr val="1F1F1F"/>
                </a:highlight>
                <a:latin typeface="Consolas" panose="020B0609020204030204" pitchFamily="49" charset="0"/>
              </a:rPr>
            </a:br>
            <a:r>
              <a:rPr lang="zh-CN" altLang="en-US"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9CDCFE"/>
                </a:solidFill>
                <a:effectLst/>
                <a:highlight>
                  <a:srgbClr val="1F1F1F"/>
                </a:highlight>
                <a:latin typeface="Consolas" panose="020B0609020204030204" pitchFamily="49" charset="0"/>
              </a:rPr>
              <a:t>root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tempDoc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RootElement</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获取根节点</a:t>
            </a:r>
            <a:endParaRPr lang="zh-CN" altLang="en-US" sz="1200" b="0" dirty="0">
              <a:solidFill>
                <a:srgbClr val="CCCCCC"/>
              </a:solidFill>
              <a:effectLst/>
              <a:highlight>
                <a:srgbClr val="1F1F1F"/>
              </a:highlight>
              <a:latin typeface="Consolas" panose="020B0609020204030204" pitchFamily="49" charset="0"/>
            </a:endParaRPr>
          </a:p>
          <a:p>
            <a:r>
              <a:rPr lang="zh-CN" altLang="en-US"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if</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9CDCFE"/>
                </a:solidFill>
                <a:effectLst/>
                <a:highlight>
                  <a:srgbClr val="1F1F1F"/>
                </a:highlight>
                <a:latin typeface="Consolas" panose="020B0609020204030204" pitchFamily="49" charset="0"/>
              </a:rPr>
              <a:t>root</a:t>
            </a:r>
            <a:r>
              <a:rPr lang="en-US" altLang="zh-CN" sz="1200" b="0" dirty="0">
                <a:solidFill>
                  <a:srgbClr val="CCCCCC"/>
                </a:solidFill>
                <a:effectLst/>
                <a:highlight>
                  <a:srgbClr val="1F1F1F"/>
                </a:highlight>
                <a:latin typeface="Consolas" panose="020B0609020204030204" pitchFamily="49" charset="0"/>
              </a:rPr>
              <a:t>) {</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return</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569CD6"/>
                </a:solidFill>
                <a:effectLst/>
                <a:highlight>
                  <a:srgbClr val="1F1F1F"/>
                </a:highlight>
                <a:latin typeface="Consolas" panose="020B0609020204030204" pitchFamily="49" charset="0"/>
              </a:rPr>
              <a:t>nullptr</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若根节点不存在返回空指针</a:t>
            </a:r>
            <a:endParaRPr lang="zh-CN" altLang="en-US" sz="1200" b="0" dirty="0">
              <a:solidFill>
                <a:srgbClr val="CCCCCC"/>
              </a:solidFill>
              <a:effectLst/>
              <a:highlight>
                <a:srgbClr val="1F1F1F"/>
              </a:highlight>
              <a:latin typeface="Consolas" panose="020B0609020204030204" pitchFamily="49" charset="0"/>
            </a:endParaRPr>
          </a:p>
          <a:p>
            <a:br>
              <a:rPr lang="zh-CN" altLang="en-US" sz="1200" b="0" dirty="0">
                <a:solidFill>
                  <a:srgbClr val="CCCCCC"/>
                </a:solidFill>
                <a:effectLst/>
                <a:highlight>
                  <a:srgbClr val="1F1F1F"/>
                </a:highlight>
                <a:latin typeface="Consolas" panose="020B0609020204030204" pitchFamily="49" charset="0"/>
              </a:rPr>
            </a:br>
            <a:r>
              <a:rPr lang="zh-CN" altLang="en-US"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newElement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9CDCFE"/>
                </a:solidFill>
                <a:effectLst/>
                <a:highlight>
                  <a:srgbClr val="1F1F1F"/>
                </a:highlight>
                <a:latin typeface="Consolas" panose="020B0609020204030204" pitchFamily="49" charset="0"/>
              </a:rPr>
              <a:t>root</a:t>
            </a:r>
            <a:r>
              <a:rPr lang="en-US" altLang="zh-CN" sz="1200" b="0" dirty="0">
                <a:solidFill>
                  <a:srgbClr val="CCCCCC"/>
                </a:solidFill>
                <a:effectLst/>
                <a:highlight>
                  <a:srgbClr val="1F1F1F"/>
                </a:highlight>
                <a:latin typeface="Consolas" panose="020B0609020204030204" pitchFamily="49" charset="0"/>
              </a:rPr>
              <a:t>-&gt;</a:t>
            </a:r>
            <a:r>
              <a:rPr lang="en-US" altLang="zh-CN" sz="1200" b="0" dirty="0" err="1">
                <a:solidFill>
                  <a:srgbClr val="DCDCAA"/>
                </a:solidFill>
                <a:effectLst/>
                <a:highlight>
                  <a:srgbClr val="1F1F1F"/>
                </a:highlight>
                <a:latin typeface="Consolas" panose="020B0609020204030204" pitchFamily="49" charset="0"/>
              </a:rPr>
              <a:t>DeepClone</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569CD6"/>
                </a:solidFill>
                <a:effectLst/>
                <a:highlight>
                  <a:srgbClr val="1F1F1F"/>
                </a:highlight>
                <a:latin typeface="Consolas" panose="020B0609020204030204" pitchFamily="49" charset="0"/>
              </a:rPr>
              <a:t>this</a:t>
            </a:r>
            <a:r>
              <a:rPr lang="en-US" altLang="zh-CN" sz="1200" b="0" dirty="0">
                <a:solidFill>
                  <a:srgbClr val="CCCCCC"/>
                </a:solidFill>
                <a:effectLst/>
                <a:highlight>
                  <a:srgbClr val="1F1F1F"/>
                </a:highlight>
                <a:latin typeface="Consolas" panose="020B0609020204030204" pitchFamily="49" charset="0"/>
              </a:rPr>
              <a:t>)-&gt;</a:t>
            </a:r>
            <a:r>
              <a:rPr lang="en-US" altLang="zh-CN" sz="1200" b="0" dirty="0" err="1">
                <a:solidFill>
                  <a:srgbClr val="DCDCAA"/>
                </a:solidFill>
                <a:effectLst/>
                <a:highlight>
                  <a:srgbClr val="1F1F1F"/>
                </a:highlight>
                <a:latin typeface="Consolas" panose="020B0609020204030204" pitchFamily="49" charset="0"/>
              </a:rPr>
              <a:t>ToElement</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通过</a:t>
            </a:r>
            <a:r>
              <a:rPr lang="en-US" altLang="zh-CN" sz="1200" b="0" dirty="0" err="1">
                <a:solidFill>
                  <a:srgbClr val="6A9955"/>
                </a:solidFill>
                <a:effectLst/>
                <a:highlight>
                  <a:srgbClr val="1F1F1F"/>
                </a:highlight>
                <a:latin typeface="Consolas" panose="020B0609020204030204" pitchFamily="49" charset="0"/>
              </a:rPr>
              <a:t>DeepClone</a:t>
            </a:r>
            <a:r>
              <a:rPr lang="zh-CN" altLang="en-US" sz="1200" b="0" dirty="0">
                <a:solidFill>
                  <a:srgbClr val="6A9955"/>
                </a:solidFill>
                <a:effectLst/>
                <a:highlight>
                  <a:srgbClr val="1F1F1F"/>
                </a:highlight>
                <a:latin typeface="Consolas" panose="020B0609020204030204" pitchFamily="49" charset="0"/>
              </a:rPr>
              <a:t>和</a:t>
            </a:r>
            <a:r>
              <a:rPr lang="en-US" altLang="zh-CN" sz="1200" b="0" dirty="0" err="1">
                <a:solidFill>
                  <a:srgbClr val="6A9955"/>
                </a:solidFill>
                <a:effectLst/>
                <a:highlight>
                  <a:srgbClr val="1F1F1F"/>
                </a:highlight>
                <a:latin typeface="Consolas" panose="020B0609020204030204" pitchFamily="49" charset="0"/>
              </a:rPr>
              <a:t>ToElement</a:t>
            </a:r>
            <a:r>
              <a:rPr lang="zh-CN" altLang="en-US" sz="1200" b="0" dirty="0">
                <a:solidFill>
                  <a:srgbClr val="6A9955"/>
                </a:solidFill>
                <a:effectLst/>
                <a:highlight>
                  <a:srgbClr val="1F1F1F"/>
                </a:highlight>
                <a:latin typeface="Consolas" panose="020B0609020204030204" pitchFamily="49" charset="0"/>
              </a:rPr>
              <a:t>方法获取新创建的</a:t>
            </a:r>
            <a:r>
              <a:rPr lang="en-US" altLang="zh-CN" sz="1200" b="0" dirty="0" err="1">
                <a:solidFill>
                  <a:srgbClr val="6A9955"/>
                </a:solidFill>
                <a:effectLst/>
                <a:highlight>
                  <a:srgbClr val="1F1F1F"/>
                </a:highlight>
                <a:latin typeface="Consolas" panose="020B0609020204030204" pitchFamily="49" charset="0"/>
              </a:rPr>
              <a:t>newElement</a:t>
            </a:r>
            <a:endParaRPr lang="en-US" altLang="zh-CN" sz="1200" b="0" dirty="0">
              <a:solidFill>
                <a:srgbClr val="CCCCCC"/>
              </a:solidFill>
              <a:effectLst/>
              <a:highlight>
                <a:srgbClr val="1F1F1F"/>
              </a:highlight>
              <a:latin typeface="Consolas" panose="020B0609020204030204" pitchFamily="49" charset="0"/>
            </a:endParaRP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return</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newElement</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CCCCCC"/>
                </a:solidFill>
                <a:effectLst/>
                <a:highlight>
                  <a:srgbClr val="1F1F1F"/>
                </a:highlight>
                <a:latin typeface="Consolas" panose="020B0609020204030204" pitchFamily="49" charset="0"/>
              </a:rPr>
              <a:t>}</a:t>
            </a:r>
          </a:p>
        </p:txBody>
      </p:sp>
      <p:sp>
        <p:nvSpPr>
          <p:cNvPr id="7" name="文本框 6">
            <a:extLst>
              <a:ext uri="{FF2B5EF4-FFF2-40B4-BE49-F238E27FC236}">
                <a16:creationId xmlns:a16="http://schemas.microsoft.com/office/drawing/2014/main" id="{A82D89BB-A947-2B50-3F7F-B774B5F1E11E}"/>
              </a:ext>
            </a:extLst>
          </p:cNvPr>
          <p:cNvSpPr txBox="1"/>
          <p:nvPr/>
        </p:nvSpPr>
        <p:spPr>
          <a:xfrm>
            <a:off x="6585735" y="2438401"/>
            <a:ext cx="4804520" cy="369332"/>
          </a:xfrm>
          <a:prstGeom prst="rect">
            <a:avLst/>
          </a:prstGeom>
          <a:noFill/>
        </p:spPr>
        <p:txBody>
          <a:bodyPr wrap="none" rtlCol="0">
            <a:spAutoFit/>
          </a:bodyPr>
          <a:lstStyle/>
          <a:p>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NewElement_By_XML</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实现：</a:t>
            </a:r>
            <a:r>
              <a:rPr lang="en-US" altLang="zh-CN" dirty="0">
                <a:latin typeface="HarmonyOS Sans SC Medium" panose="00000600000000000000" pitchFamily="2" charset="-122"/>
                <a:ea typeface="HarmonyOS Sans SC Medium" panose="00000600000000000000" pitchFamily="2" charset="-122"/>
              </a:rPr>
              <a:t>(tinyxml2.cpp</a:t>
            </a:r>
            <a:r>
              <a:rPr lang="zh-CN" altLang="en-US" dirty="0">
                <a:latin typeface="HarmonyOS Sans SC Medium" panose="00000600000000000000" pitchFamily="2" charset="-122"/>
                <a:ea typeface="HarmonyOS Sans SC Medium" panose="00000600000000000000" pitchFamily="2" charset="-122"/>
              </a:rPr>
              <a:t>）</a:t>
            </a:r>
          </a:p>
        </p:txBody>
      </p:sp>
      <p:sp>
        <p:nvSpPr>
          <p:cNvPr id="8" name="文本框 7">
            <a:extLst>
              <a:ext uri="{FF2B5EF4-FFF2-40B4-BE49-F238E27FC236}">
                <a16:creationId xmlns:a16="http://schemas.microsoft.com/office/drawing/2014/main" id="{F1177948-3B09-430C-11DB-278C4BF4AA3A}"/>
              </a:ext>
            </a:extLst>
          </p:cNvPr>
          <p:cNvSpPr txBox="1"/>
          <p:nvPr/>
        </p:nvSpPr>
        <p:spPr>
          <a:xfrm>
            <a:off x="6585735" y="1976736"/>
            <a:ext cx="2339102" cy="461665"/>
          </a:xfrm>
          <a:prstGeom prst="rect">
            <a:avLst/>
          </a:prstGeom>
          <a:noFill/>
        </p:spPr>
        <p:txBody>
          <a:bodyPr wrap="none" rtlCol="0">
            <a:spAutoFit/>
          </a:bodyPr>
          <a:lstStyle/>
          <a:p>
            <a:r>
              <a:rPr lang="zh-CN" altLang="en-US" sz="2400" dirty="0">
                <a:latin typeface="HarmonyOS Sans SC Black" panose="00000A00000000000000" pitchFamily="2" charset="-122"/>
                <a:ea typeface="HarmonyOS Sans SC Black" panose="00000A00000000000000" pitchFamily="2" charset="-122"/>
              </a:rPr>
              <a:t>核心代码实现：</a:t>
            </a:r>
          </a:p>
        </p:txBody>
      </p:sp>
    </p:spTree>
    <p:extLst>
      <p:ext uri="{BB962C8B-B14F-4D97-AF65-F5344CB8AC3E}">
        <p14:creationId xmlns:p14="http://schemas.microsoft.com/office/powerpoint/2010/main" val="82919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11</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7" name="文本框 6">
            <a:extLst>
              <a:ext uri="{FF2B5EF4-FFF2-40B4-BE49-F238E27FC236}">
                <a16:creationId xmlns:a16="http://schemas.microsoft.com/office/drawing/2014/main" id="{19BACA40-E507-CA10-67E6-D8D308DEDEBF}"/>
              </a:ext>
            </a:extLst>
          </p:cNvPr>
          <p:cNvSpPr txBox="1"/>
          <p:nvPr/>
        </p:nvSpPr>
        <p:spPr>
          <a:xfrm>
            <a:off x="925131" y="6426480"/>
            <a:ext cx="1194686" cy="276999"/>
          </a:xfrm>
          <a:prstGeom prst="rect">
            <a:avLst/>
          </a:prstGeom>
          <a:noFill/>
        </p:spPr>
        <p:txBody>
          <a:bodyPr wrap="none" rtlCol="0">
            <a:spAutoFit/>
          </a:bodyPr>
          <a:lstStyle/>
          <a:p>
            <a:r>
              <a:rPr lang="en-US" altLang="zh-CN" sz="1200" dirty="0">
                <a:solidFill>
                  <a:srgbClr val="1F1F1F"/>
                </a:solidFill>
              </a:rPr>
              <a:t># define _TEST_4_</a:t>
            </a:r>
            <a:endParaRPr lang="zh-CN" altLang="en-US" sz="1200" dirty="0">
              <a:solidFill>
                <a:srgbClr val="1F1F1F"/>
              </a:solidFill>
            </a:endParaRPr>
          </a:p>
        </p:txBody>
      </p:sp>
      <p:sp>
        <p:nvSpPr>
          <p:cNvPr id="12" name="矩形 11">
            <a:extLst>
              <a:ext uri="{FF2B5EF4-FFF2-40B4-BE49-F238E27FC236}">
                <a16:creationId xmlns:a16="http://schemas.microsoft.com/office/drawing/2014/main" id="{DAE038A5-DFD1-0DE6-879C-8166A189F5B9}"/>
              </a:ext>
            </a:extLst>
          </p:cNvPr>
          <p:cNvSpPr/>
          <p:nvPr/>
        </p:nvSpPr>
        <p:spPr>
          <a:xfrm>
            <a:off x="1004271" y="2296270"/>
            <a:ext cx="5091730" cy="4130210"/>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050" b="0" dirty="0" err="1">
                <a:solidFill>
                  <a:srgbClr val="4EC9B0"/>
                </a:solidFill>
                <a:effectLst/>
                <a:highlight>
                  <a:srgbClr val="1F1F1F"/>
                </a:highlight>
                <a:latin typeface="Consolas" panose="020B0609020204030204" pitchFamily="49" charset="0"/>
              </a:rPr>
              <a:t>XMLDocument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doc</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加载</a:t>
            </a:r>
            <a:r>
              <a:rPr lang="en-US" altLang="zh-CN" sz="1050" b="0" dirty="0">
                <a:solidFill>
                  <a:srgbClr val="6A9955"/>
                </a:solidFill>
                <a:effectLst/>
                <a:highlight>
                  <a:srgbClr val="1F1F1F"/>
                </a:highlight>
                <a:latin typeface="Consolas" panose="020B0609020204030204" pitchFamily="49" charset="0"/>
              </a:rPr>
              <a:t>XML</a:t>
            </a:r>
            <a:r>
              <a:rPr lang="zh-CN" altLang="en-US" sz="1050" b="0" dirty="0">
                <a:solidFill>
                  <a:srgbClr val="6A9955"/>
                </a:solidFill>
                <a:effectLst/>
                <a:highlight>
                  <a:srgbClr val="1F1F1F"/>
                </a:highlight>
                <a:latin typeface="Consolas" panose="020B0609020204030204" pitchFamily="49" charset="0"/>
              </a:rPr>
              <a:t>内容</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LoadFile</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"test.xml"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从本地文件读取</a:t>
            </a:r>
            <a:r>
              <a:rPr lang="en-US" altLang="zh-CN" sz="1050" b="0" dirty="0">
                <a:solidFill>
                  <a:srgbClr val="6A9955"/>
                </a:solidFill>
                <a:effectLst/>
                <a:highlight>
                  <a:srgbClr val="1F1F1F"/>
                </a:highlight>
                <a:latin typeface="Consolas" panose="020B0609020204030204" pitchFamily="49" charset="0"/>
              </a:rPr>
              <a:t>xml </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569CD6"/>
                </a:solidFill>
                <a:effectLst/>
                <a:highlight>
                  <a:srgbClr val="1F1F1F"/>
                </a:highlight>
                <a:latin typeface="Consolas" panose="020B0609020204030204" pitchFamily="49" charset="0"/>
              </a:rPr>
              <a:t>const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569CD6"/>
                </a:solidFill>
                <a:effectLst/>
                <a:highlight>
                  <a:srgbClr val="1F1F1F"/>
                </a:highlight>
                <a:latin typeface="Consolas" panose="020B0609020204030204" pitchFamily="49" charset="0"/>
              </a:rPr>
              <a:t>char</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newXml</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R"(</a:t>
            </a:r>
            <a:endParaRPr lang="en-US" altLang="zh-CN" sz="1050" b="0" dirty="0">
              <a:solidFill>
                <a:srgbClr val="CCCCCC"/>
              </a:solidFill>
              <a:effectLst/>
              <a:highlight>
                <a:srgbClr val="1F1F1F"/>
              </a:highlight>
              <a:latin typeface="Consolas" panose="020B0609020204030204" pitchFamily="49" charset="0"/>
            </a:endParaRPr>
          </a:p>
          <a:p>
            <a:r>
              <a:rPr lang="en-US" altLang="zh-CN" sz="1050" dirty="0">
                <a:solidFill>
                  <a:srgbClr val="CE9178"/>
                </a:solidFill>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&lt;book category="dictionary"&gt;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&lt;title lang="</a:t>
            </a:r>
            <a:r>
              <a:rPr lang="en-US" altLang="zh-CN" sz="1050" b="0" dirty="0" err="1">
                <a:solidFill>
                  <a:srgbClr val="CE9178"/>
                </a:solidFill>
                <a:effectLst/>
                <a:highlight>
                  <a:srgbClr val="1F1F1F"/>
                </a:highlight>
                <a:latin typeface="Consolas" panose="020B0609020204030204" pitchFamily="49" charset="0"/>
              </a:rPr>
              <a:t>zh</a:t>
            </a:r>
            <a:r>
              <a:rPr lang="en-US" altLang="zh-CN" sz="1050" b="0" dirty="0">
                <a:solidFill>
                  <a:srgbClr val="CE9178"/>
                </a:solidFill>
                <a:effectLst/>
                <a:highlight>
                  <a:srgbClr val="1F1F1F"/>
                </a:highlight>
                <a:latin typeface="Consolas" panose="020B0609020204030204" pitchFamily="49" charset="0"/>
              </a:rPr>
              <a:t>"&gt;</a:t>
            </a:r>
            <a:r>
              <a:rPr lang="zh-CN" altLang="en-US" sz="1050" b="0" dirty="0">
                <a:solidFill>
                  <a:srgbClr val="CE9178"/>
                </a:solidFill>
                <a:effectLst/>
                <a:highlight>
                  <a:srgbClr val="1F1F1F"/>
                </a:highlight>
                <a:latin typeface="Consolas" panose="020B0609020204030204" pitchFamily="49" charset="0"/>
              </a:rPr>
              <a:t>新华字典</a:t>
            </a:r>
            <a:r>
              <a:rPr lang="en-US" altLang="zh-CN" sz="1050" b="0" dirty="0">
                <a:solidFill>
                  <a:srgbClr val="CE9178"/>
                </a:solidFill>
                <a:effectLst/>
                <a:highlight>
                  <a:srgbClr val="1F1F1F"/>
                </a:highlight>
                <a:latin typeface="Consolas" panose="020B0609020204030204" pitchFamily="49" charset="0"/>
              </a:rPr>
              <a:t>&lt;/title&gt;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&lt;publisher&gt;</a:t>
            </a:r>
            <a:r>
              <a:rPr lang="zh-CN" altLang="en-US" sz="1050" b="0" dirty="0">
                <a:solidFill>
                  <a:srgbClr val="CE9178"/>
                </a:solidFill>
                <a:effectLst/>
                <a:highlight>
                  <a:srgbClr val="1F1F1F"/>
                </a:highlight>
                <a:latin typeface="Consolas" panose="020B0609020204030204" pitchFamily="49" charset="0"/>
              </a:rPr>
              <a:t>商务印书馆</a:t>
            </a:r>
            <a:r>
              <a:rPr lang="en-US" altLang="zh-CN" sz="1050" b="0" dirty="0">
                <a:solidFill>
                  <a:srgbClr val="CE9178"/>
                </a:solidFill>
                <a:effectLst/>
                <a:highlight>
                  <a:srgbClr val="1F1F1F"/>
                </a:highlight>
                <a:latin typeface="Consolas" panose="020B0609020204030204" pitchFamily="49" charset="0"/>
              </a:rPr>
              <a:t>&lt;/publisher&gt;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&lt;year&gt;1953&lt;/year&gt;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&lt;status&gt;available&lt;/status&gt;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&lt;/book&gt;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测试 </a:t>
            </a:r>
            <a:r>
              <a:rPr lang="en-US" altLang="zh-CN" sz="1050" b="0" dirty="0" err="1">
                <a:solidFill>
                  <a:srgbClr val="6A9955"/>
                </a:solidFill>
                <a:effectLst/>
                <a:highlight>
                  <a:srgbClr val="1F1F1F"/>
                </a:highlight>
                <a:latin typeface="Consolas" panose="020B0609020204030204" pitchFamily="49" charset="0"/>
              </a:rPr>
              <a:t>NewElement_BY_XML</a:t>
            </a: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方法</a:t>
            </a:r>
            <a:endParaRPr lang="zh-CN" altLang="en-US" sz="1050" b="0" dirty="0">
              <a:solidFill>
                <a:srgbClr val="CCCCCC"/>
              </a:solidFill>
              <a:effectLst/>
              <a:highlight>
                <a:srgbClr val="1F1F1F"/>
              </a:highlight>
              <a:latin typeface="Consolas" panose="020B0609020204030204" pitchFamily="49" charset="0"/>
            </a:endParaRPr>
          </a:p>
          <a:p>
            <a:br>
              <a:rPr lang="zh-CN" altLang="en-US" sz="1050" b="0" dirty="0">
                <a:solidFill>
                  <a:srgbClr val="CCCCCC"/>
                </a:solidFill>
                <a:effectLst/>
                <a:highlight>
                  <a:srgbClr val="1F1F1F"/>
                </a:highlight>
                <a:latin typeface="Consolas" panose="020B0609020204030204" pitchFamily="49" charset="0"/>
              </a:rPr>
            </a:br>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NewElement_BY_XML</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newXml</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C586C0"/>
                </a:solidFill>
                <a:effectLst/>
                <a:highlight>
                  <a:srgbClr val="1F1F1F"/>
                </a:highlight>
                <a:latin typeface="Consolas" panose="020B0609020204030204" pitchFamily="49" charset="0"/>
              </a:rPr>
              <a:t>if</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 {</a:t>
            </a:r>
          </a:p>
          <a:p>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cerr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"Error creating new element from XML"</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endl</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586C0"/>
                </a:solidFill>
                <a:effectLst/>
                <a:highlight>
                  <a:srgbClr val="1F1F1F"/>
                </a:highlight>
                <a:latin typeface="Consolas" panose="020B0609020204030204" pitchFamily="49" charset="0"/>
              </a:rPr>
              <a:t>return</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B5CEA8"/>
                </a:solidFill>
                <a:effectLst/>
                <a:highlight>
                  <a:srgbClr val="1F1F1F"/>
                </a:highlight>
                <a:latin typeface="Consolas" panose="020B0609020204030204" pitchFamily="49" charset="0"/>
              </a:rPr>
              <a:t>1</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CCCCCC"/>
                </a:solidFill>
                <a:effectLst/>
                <a:highlight>
                  <a:srgbClr val="1F1F1F"/>
                </a:highlight>
                <a:latin typeface="Consolas" panose="020B0609020204030204" pitchFamily="49" charset="0"/>
              </a:rPr>
              <a:t>} </a:t>
            </a:r>
            <a:r>
              <a:rPr lang="en-US" altLang="zh-CN" sz="1050" dirty="0">
                <a:solidFill>
                  <a:srgbClr val="6A9955"/>
                </a:solidFill>
                <a:highlight>
                  <a:srgbClr val="1F1F1F"/>
                </a:highlight>
                <a:latin typeface="Consolas" panose="020B0609020204030204" pitchFamily="49" charset="0"/>
              </a:rPr>
              <a:t>// </a:t>
            </a:r>
            <a:r>
              <a:rPr lang="zh-CN" altLang="en-US" sz="1050" dirty="0">
                <a:solidFill>
                  <a:srgbClr val="6A9955"/>
                </a:solidFill>
                <a:highlight>
                  <a:srgbClr val="1F1F1F"/>
                </a:highlight>
                <a:latin typeface="Consolas" panose="020B0609020204030204" pitchFamily="49" charset="0"/>
              </a:rPr>
              <a:t>异常情况处理</a:t>
            </a:r>
            <a:endParaRPr lang="en-US" altLang="zh-CN" sz="1050" dirty="0">
              <a:solidFill>
                <a:srgbClr val="6A9955"/>
              </a:solidFill>
              <a:highlight>
                <a:srgbClr val="1F1F1F"/>
              </a:highlight>
              <a:latin typeface="Consolas" panose="020B0609020204030204" pitchFamily="49" charset="0"/>
            </a:endParaRPr>
          </a:p>
          <a:p>
            <a:br>
              <a:rPr lang="en-US" altLang="zh-CN" sz="1050" b="0" dirty="0">
                <a:solidFill>
                  <a:srgbClr val="CCCCCC"/>
                </a:solidFill>
                <a:effectLst/>
                <a:highlight>
                  <a:srgbClr val="1F1F1F"/>
                </a:highlight>
                <a:latin typeface="Consolas" panose="020B0609020204030204" pitchFamily="49" charset="0"/>
              </a:rPr>
            </a:b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RootElement</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将新的元素添加到根元素</a:t>
            </a:r>
            <a:endParaRPr lang="en-US" altLang="zh-CN" sz="1050" b="0" dirty="0">
              <a:solidFill>
                <a:srgbClr val="CCCCCC"/>
              </a:solidFill>
              <a:effectLst/>
              <a:highlight>
                <a:srgbClr val="1F1F1F"/>
              </a:highlight>
              <a:latin typeface="Consolas" panose="020B0609020204030204" pitchFamily="49" charset="0"/>
            </a:endParaRPr>
          </a:p>
          <a:p>
            <a:br>
              <a:rPr lang="en-US" altLang="zh-CN" sz="1050" b="0" dirty="0">
                <a:solidFill>
                  <a:srgbClr val="CCCCCC"/>
                </a:solidFill>
                <a:effectLst/>
                <a:highlight>
                  <a:srgbClr val="1F1F1F"/>
                </a:highlight>
                <a:latin typeface="Consolas" panose="020B0609020204030204" pitchFamily="49" charset="0"/>
              </a:rPr>
            </a:br>
            <a:r>
              <a:rPr lang="en-US" altLang="zh-CN" sz="1050" b="0" dirty="0">
                <a:solidFill>
                  <a:srgbClr val="6A9955"/>
                </a:solidFill>
                <a:effectLst/>
                <a:highlight>
                  <a:srgbClr val="1F1F1F"/>
                </a:highlight>
                <a:latin typeface="Consolas" panose="020B0609020204030204" pitchFamily="49" charset="0"/>
              </a:rPr>
              <a:t>   </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XMLPrinter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Print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D4D4D4"/>
                </a:solidFill>
                <a:effectLst/>
                <a:highlight>
                  <a:srgbClr val="1F1F1F"/>
                </a:highlight>
                <a:latin typeface="Consolas" panose="020B0609020204030204" pitchFamily="49" charset="0"/>
              </a:rPr>
              <a:t>&amp;</a:t>
            </a:r>
            <a:r>
              <a:rPr lang="en-US" altLang="zh-CN" sz="1050" b="0" dirty="0">
                <a:solidFill>
                  <a:srgbClr val="9CDCFE"/>
                </a:solidFill>
                <a:effectLst/>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cout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printer</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CStr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endl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打印修改后的</a:t>
            </a:r>
            <a:r>
              <a:rPr lang="en-US" altLang="zh-CN" sz="1050" b="0" dirty="0">
                <a:solidFill>
                  <a:srgbClr val="6A9955"/>
                </a:solidFill>
                <a:effectLst/>
                <a:highlight>
                  <a:srgbClr val="1F1F1F"/>
                </a:highlight>
                <a:latin typeface="Consolas" panose="020B0609020204030204" pitchFamily="49" charset="0"/>
              </a:rPr>
              <a:t>XML</a:t>
            </a:r>
            <a:r>
              <a:rPr lang="zh-CN" altLang="en-US" sz="1050" b="0" dirty="0">
                <a:solidFill>
                  <a:srgbClr val="6A9955"/>
                </a:solidFill>
                <a:effectLst/>
                <a:highlight>
                  <a:srgbClr val="1F1F1F"/>
                </a:highlight>
                <a:latin typeface="Consolas" panose="020B0609020204030204" pitchFamily="49" charset="0"/>
              </a:rPr>
              <a:t>内容</a:t>
            </a:r>
            <a:endParaRPr lang="en-US" altLang="zh-CN" sz="1050" b="0" dirty="0">
              <a:solidFill>
                <a:srgbClr val="CCCCCC"/>
              </a:solidFill>
              <a:effectLst/>
              <a:highlight>
                <a:srgbClr val="1F1F1F"/>
              </a:highlight>
              <a:latin typeface="Consolas" panose="020B0609020204030204" pitchFamily="49" charset="0"/>
            </a:endParaRPr>
          </a:p>
        </p:txBody>
      </p:sp>
      <p:cxnSp>
        <p:nvCxnSpPr>
          <p:cNvPr id="16" name="直接箭头连接符 15">
            <a:extLst>
              <a:ext uri="{FF2B5EF4-FFF2-40B4-BE49-F238E27FC236}">
                <a16:creationId xmlns:a16="http://schemas.microsoft.com/office/drawing/2014/main" id="{F34F94EC-36EB-12AC-44A5-B4DA544B1141}"/>
              </a:ext>
            </a:extLst>
          </p:cNvPr>
          <p:cNvCxnSpPr>
            <a:cxnSpLocks/>
          </p:cNvCxnSpPr>
          <p:nvPr/>
        </p:nvCxnSpPr>
        <p:spPr>
          <a:xfrm>
            <a:off x="6119031" y="5162771"/>
            <a:ext cx="954545" cy="0"/>
          </a:xfrm>
          <a:prstGeom prst="straightConnector1">
            <a:avLst/>
          </a:prstGeom>
          <a:ln w="38100">
            <a:solidFill>
              <a:srgbClr val="1F1F1F"/>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0CEF3D44-FEDC-4CE1-195F-ABBAE6E68E6B}"/>
              </a:ext>
            </a:extLst>
          </p:cNvPr>
          <p:cNvSpPr/>
          <p:nvPr/>
        </p:nvSpPr>
        <p:spPr>
          <a:xfrm>
            <a:off x="7088987" y="1486492"/>
            <a:ext cx="3252388" cy="2136089"/>
          </a:xfrm>
          <a:prstGeom prst="roundRect">
            <a:avLst>
              <a:gd name="adj" fmla="val 70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&lt;?xml version="0.1" encoding="UTF-8"?&gt;</a:t>
            </a:r>
          </a:p>
          <a:p>
            <a:r>
              <a:rPr lang="en-US" altLang="zh-CN" sz="1100" dirty="0">
                <a:latin typeface="Consolas" panose="020B0609020204030204" pitchFamily="49" charset="0"/>
              </a:rPr>
              <a:t>&lt;library&gt;</a:t>
            </a:r>
          </a:p>
          <a:p>
            <a:r>
              <a:rPr lang="en-US" altLang="zh-CN" sz="1100" dirty="0">
                <a:latin typeface="Consolas" panose="020B0609020204030204" pitchFamily="49" charset="0"/>
              </a:rPr>
              <a:t>    &lt;book category=" science fiction"&gt;</a:t>
            </a:r>
          </a:p>
          <a:p>
            <a:r>
              <a:rPr lang="en-US" altLang="zh-CN" sz="1100" dirty="0">
                <a:latin typeface="Consolas" panose="020B0609020204030204" pitchFamily="49" charset="0"/>
              </a:rPr>
              <a:t>        &lt;title lang="</a:t>
            </a:r>
            <a:r>
              <a:rPr lang="en-US" altLang="zh-CN" sz="1100" dirty="0" err="1">
                <a:latin typeface="Consolas" panose="020B0609020204030204" pitchFamily="49" charset="0"/>
              </a:rPr>
              <a:t>en</a:t>
            </a:r>
            <a:r>
              <a:rPr lang="en-US" altLang="zh-CN" sz="1100" dirty="0">
                <a:latin typeface="Consolas" panose="020B0609020204030204" pitchFamily="49" charset="0"/>
              </a:rPr>
              <a:t>"&gt;The Three-body Problem&lt;/title&gt;</a:t>
            </a:r>
          </a:p>
          <a:p>
            <a:r>
              <a:rPr lang="en-US" altLang="zh-CN" sz="1100" dirty="0">
                <a:latin typeface="Consolas" panose="020B0609020204030204" pitchFamily="49" charset="0"/>
              </a:rPr>
              <a:t>        &lt;author&gt;Liu </a:t>
            </a:r>
            <a:r>
              <a:rPr lang="en-US" altLang="zh-CN" sz="1100" dirty="0" err="1">
                <a:latin typeface="Consolas" panose="020B0609020204030204" pitchFamily="49" charset="0"/>
              </a:rPr>
              <a:t>Cixin</a:t>
            </a:r>
            <a:r>
              <a:rPr lang="en-US" altLang="zh-CN" sz="1100" dirty="0">
                <a:latin typeface="Consolas" panose="020B0609020204030204" pitchFamily="49" charset="0"/>
              </a:rPr>
              <a:t>&lt;/author&gt;</a:t>
            </a:r>
          </a:p>
          <a:p>
            <a:r>
              <a:rPr lang="en-US" altLang="zh-CN" sz="1100" dirty="0">
                <a:latin typeface="Consolas" panose="020B0609020204030204" pitchFamily="49" charset="0"/>
              </a:rPr>
              <a:t>        &lt;year&gt;2006&lt;/year&gt;</a:t>
            </a:r>
          </a:p>
          <a:p>
            <a:r>
              <a:rPr lang="en-US" altLang="zh-CN" sz="1100" dirty="0">
                <a:latin typeface="Consolas" panose="020B0609020204030204" pitchFamily="49" charset="0"/>
              </a:rPr>
              <a:t>        &lt;status&gt;borrowed&lt;/status&gt;</a:t>
            </a:r>
          </a:p>
          <a:p>
            <a:r>
              <a:rPr lang="en-US" altLang="zh-CN" sz="1100" dirty="0">
                <a:latin typeface="Consolas" panose="020B0609020204030204" pitchFamily="49" charset="0"/>
              </a:rPr>
              <a:t>    &lt;/book&gt;</a:t>
            </a:r>
          </a:p>
          <a:p>
            <a:r>
              <a:rPr lang="en-US" altLang="zh-CN" sz="1100" dirty="0">
                <a:latin typeface="Consolas" panose="020B0609020204030204" pitchFamily="49" charset="0"/>
              </a:rPr>
              <a:t>&lt;/library&gt;</a:t>
            </a:r>
          </a:p>
          <a:p>
            <a:endParaRPr lang="en-US" altLang="zh-CN" sz="1100" dirty="0">
              <a:latin typeface="Consolas" panose="020B0609020204030204" pitchFamily="49" charset="0"/>
            </a:endParaRPr>
          </a:p>
          <a:p>
            <a:r>
              <a:rPr lang="en-US" altLang="zh-CN" sz="1100" dirty="0">
                <a:latin typeface="Consolas" panose="020B0609020204030204" pitchFamily="49" charset="0"/>
              </a:rPr>
              <a:t>&lt;!--Welcome to THU Lib-XML system--&gt;</a:t>
            </a:r>
            <a:endParaRPr lang="zh-CN" altLang="en-US" sz="1100" dirty="0">
              <a:latin typeface="Consolas" panose="020B0609020204030204" pitchFamily="49" charset="0"/>
            </a:endParaRPr>
          </a:p>
        </p:txBody>
      </p:sp>
      <p:sp>
        <p:nvSpPr>
          <p:cNvPr id="19" name="文本框 18">
            <a:extLst>
              <a:ext uri="{FF2B5EF4-FFF2-40B4-BE49-F238E27FC236}">
                <a16:creationId xmlns:a16="http://schemas.microsoft.com/office/drawing/2014/main" id="{416D336F-A31C-A004-C529-0A761A1ED713}"/>
              </a:ext>
            </a:extLst>
          </p:cNvPr>
          <p:cNvSpPr txBox="1"/>
          <p:nvPr/>
        </p:nvSpPr>
        <p:spPr>
          <a:xfrm>
            <a:off x="7058165" y="3657594"/>
            <a:ext cx="1333442" cy="276999"/>
          </a:xfrm>
          <a:prstGeom prst="rect">
            <a:avLst/>
          </a:prstGeom>
          <a:noFill/>
        </p:spPr>
        <p:txBody>
          <a:bodyPr wrap="none" rtlCol="0">
            <a:spAutoFit/>
          </a:bodyPr>
          <a:lstStyle/>
          <a:p>
            <a:r>
              <a:rPr lang="en-US" altLang="zh-CN" sz="1200" dirty="0">
                <a:solidFill>
                  <a:schemeClr val="bg1">
                    <a:lumMod val="50000"/>
                  </a:schemeClr>
                </a:solidFill>
              </a:rPr>
              <a:t># fileload_test_4.xml</a:t>
            </a:r>
            <a:endParaRPr lang="zh-CN" altLang="en-US" sz="1200" dirty="0">
              <a:solidFill>
                <a:schemeClr val="bg1">
                  <a:lumMod val="50000"/>
                </a:schemeClr>
              </a:solidFill>
            </a:endParaRPr>
          </a:p>
        </p:txBody>
      </p:sp>
      <p:pic>
        <p:nvPicPr>
          <p:cNvPr id="21" name="图片 20">
            <a:extLst>
              <a:ext uri="{FF2B5EF4-FFF2-40B4-BE49-F238E27FC236}">
                <a16:creationId xmlns:a16="http://schemas.microsoft.com/office/drawing/2014/main" id="{DF4FAB24-257D-370B-425A-0E0485102B8D}"/>
              </a:ext>
            </a:extLst>
          </p:cNvPr>
          <p:cNvPicPr>
            <a:picLocks noChangeAspect="1"/>
          </p:cNvPicPr>
          <p:nvPr/>
        </p:nvPicPr>
        <p:blipFill>
          <a:blip r:embed="rId2"/>
          <a:stretch>
            <a:fillRect/>
          </a:stretch>
        </p:blipFill>
        <p:spPr>
          <a:xfrm>
            <a:off x="7088987" y="3989475"/>
            <a:ext cx="4454029" cy="2629488"/>
          </a:xfrm>
          <a:prstGeom prst="rect">
            <a:avLst/>
          </a:prstGeom>
        </p:spPr>
      </p:pic>
      <p:sp>
        <p:nvSpPr>
          <p:cNvPr id="17" name="矩形 16">
            <a:extLst>
              <a:ext uri="{FF2B5EF4-FFF2-40B4-BE49-F238E27FC236}">
                <a16:creationId xmlns:a16="http://schemas.microsoft.com/office/drawing/2014/main" id="{3C4224C2-512A-0D53-D9AB-C79BBA3846A5}"/>
              </a:ext>
            </a:extLst>
          </p:cNvPr>
          <p:cNvSpPr/>
          <p:nvPr/>
        </p:nvSpPr>
        <p:spPr>
          <a:xfrm>
            <a:off x="7351160" y="5296328"/>
            <a:ext cx="2861352" cy="86816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EA5752-2F13-9E86-653B-7CD4572455DD}"/>
              </a:ext>
            </a:extLst>
          </p:cNvPr>
          <p:cNvSpPr/>
          <p:nvPr/>
        </p:nvSpPr>
        <p:spPr>
          <a:xfrm>
            <a:off x="1277502" y="2852481"/>
            <a:ext cx="2861352" cy="954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1E1A81BB-DA43-450A-A082-24FEF0271B37}"/>
              </a:ext>
            </a:extLst>
          </p:cNvPr>
          <p:cNvCxnSpPr>
            <a:cxnSpLocks/>
            <a:stCxn id="18" idx="1"/>
          </p:cNvCxnSpPr>
          <p:nvPr/>
        </p:nvCxnSpPr>
        <p:spPr>
          <a:xfrm flipH="1">
            <a:off x="6096000" y="2554537"/>
            <a:ext cx="992987" cy="6617"/>
          </a:xfrm>
          <a:prstGeom prst="straightConnector1">
            <a:avLst/>
          </a:prstGeom>
          <a:ln w="381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414A266-D2B9-D5B3-9BE5-831F78FEFE13}"/>
              </a:ext>
            </a:extLst>
          </p:cNvPr>
          <p:cNvSpPr txBox="1"/>
          <p:nvPr/>
        </p:nvSpPr>
        <p:spPr>
          <a:xfrm>
            <a:off x="1088996" y="1524000"/>
            <a:ext cx="5881955" cy="665118"/>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功能效果展示</a:t>
            </a:r>
            <a:r>
              <a:rPr lang="en-US" altLang="zh-CN" sz="2000" dirty="0">
                <a:solidFill>
                  <a:srgbClr val="595959"/>
                </a:solidFill>
                <a:latin typeface="HarmonyOS Sans SC Medium" panose="00000600000000000000" pitchFamily="2" charset="-122"/>
                <a:ea typeface="HarmonyOS Sans SC Medium" panose="00000600000000000000" pitchFamily="2" charset="-122"/>
              </a:rPr>
              <a:t>(</a:t>
            </a:r>
            <a:r>
              <a:rPr lang="zh-CN" altLang="en-US" sz="2000" dirty="0">
                <a:solidFill>
                  <a:srgbClr val="595959"/>
                </a:solidFill>
                <a:latin typeface="HarmonyOS Sans SC Medium" panose="00000600000000000000" pitchFamily="2" charset="-122"/>
                <a:ea typeface="HarmonyOS Sans SC Medium" panose="00000600000000000000" pitchFamily="2" charset="-122"/>
              </a:rPr>
              <a:t>若</a:t>
            </a:r>
            <a:r>
              <a:rPr lang="en-US" altLang="zh-CN" sz="2000" dirty="0">
                <a:solidFill>
                  <a:srgbClr val="595959"/>
                </a:solidFill>
                <a:latin typeface="HarmonyOS Sans SC Medium" panose="00000600000000000000" pitchFamily="2" charset="-122"/>
                <a:ea typeface="HarmonyOS Sans SC Medium" panose="00000600000000000000" pitchFamily="2" charset="-122"/>
              </a:rPr>
              <a:t>XML</a:t>
            </a:r>
            <a:r>
              <a:rPr lang="zh-CN" altLang="en-US" sz="2000" dirty="0">
                <a:solidFill>
                  <a:srgbClr val="595959"/>
                </a:solidFill>
                <a:latin typeface="HarmonyOS Sans SC Medium" panose="00000600000000000000" pitchFamily="2" charset="-122"/>
                <a:ea typeface="HarmonyOS Sans SC Medium" panose="00000600000000000000" pitchFamily="2" charset="-122"/>
              </a:rPr>
              <a:t>解析错误则报错</a:t>
            </a:r>
            <a:r>
              <a:rPr lang="en-US" altLang="zh-CN" sz="2000" dirty="0">
                <a:solidFill>
                  <a:srgbClr val="595959"/>
                </a:solidFill>
                <a:latin typeface="HarmonyOS Sans SC Medium" panose="00000600000000000000" pitchFamily="2" charset="-122"/>
                <a:ea typeface="HarmonyOS Sans SC Medium" panose="00000600000000000000" pitchFamily="2" charset="-122"/>
              </a:rPr>
              <a:t>)</a:t>
            </a:r>
            <a:endParaRPr lang="en-US" altLang="zh-CN" sz="2800" dirty="0">
              <a:solidFill>
                <a:srgbClr val="595959"/>
              </a:solidFill>
              <a:latin typeface="HarmonyOS Sans SC Medium" panose="00000600000000000000" pitchFamily="2" charset="-122"/>
              <a:ea typeface="HarmonyOS Sans SC Medium" panose="00000600000000000000" pitchFamily="2" charset="-122"/>
            </a:endParaRPr>
          </a:p>
        </p:txBody>
      </p:sp>
      <p:sp>
        <p:nvSpPr>
          <p:cNvPr id="34" name="矩形 33">
            <a:extLst>
              <a:ext uri="{FF2B5EF4-FFF2-40B4-BE49-F238E27FC236}">
                <a16:creationId xmlns:a16="http://schemas.microsoft.com/office/drawing/2014/main" id="{C47367AB-F13D-ECD6-9AEF-6742C5A30EA7}"/>
              </a:ext>
            </a:extLst>
          </p:cNvPr>
          <p:cNvSpPr/>
          <p:nvPr/>
        </p:nvSpPr>
        <p:spPr>
          <a:xfrm>
            <a:off x="1017512" y="4280893"/>
            <a:ext cx="5091730" cy="681525"/>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AECE3363-5321-37CF-AAEA-EFDDB4508F54}"/>
              </a:ext>
            </a:extLst>
          </p:cNvPr>
          <p:cNvCxnSpPr>
            <a:cxnSpLocks/>
          </p:cNvCxnSpPr>
          <p:nvPr/>
        </p:nvCxnSpPr>
        <p:spPr>
          <a:xfrm>
            <a:off x="5150320" y="4173464"/>
            <a:ext cx="2200840" cy="11228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8307F25-92F6-BCE3-1993-B65F5C60AC58}"/>
              </a:ext>
            </a:extLst>
          </p:cNvPr>
          <p:cNvCxnSpPr>
            <a:cxnSpLocks/>
          </p:cNvCxnSpPr>
          <p:nvPr/>
        </p:nvCxnSpPr>
        <p:spPr>
          <a:xfrm>
            <a:off x="5472296" y="2131888"/>
            <a:ext cx="0" cy="212093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668D9F3-CCF5-1AC5-D085-6BA6DDA75459}"/>
              </a:ext>
            </a:extLst>
          </p:cNvPr>
          <p:cNvSpPr/>
          <p:nvPr/>
        </p:nvSpPr>
        <p:spPr>
          <a:xfrm>
            <a:off x="1004271" y="4083668"/>
            <a:ext cx="4132808" cy="1972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107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12</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524000"/>
            <a:ext cx="5440231" cy="5323380"/>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能否把已存在的</a:t>
            </a:r>
            <a:r>
              <a:rPr lang="en-US" altLang="zh-CN" sz="2800" dirty="0" err="1">
                <a:latin typeface="HarmonyOS Sans SC Medium" panose="00000600000000000000" pitchFamily="2" charset="-122"/>
                <a:ea typeface="HarmonyOS Sans SC Medium" panose="00000600000000000000" pitchFamily="2" charset="-122"/>
              </a:rPr>
              <a:t>XMLElement</a:t>
            </a:r>
            <a:r>
              <a:rPr lang="zh-CN" altLang="en-US" sz="2800" dirty="0">
                <a:latin typeface="HarmonyOS Sans SC Medium" panose="00000600000000000000" pitchFamily="2" charset="-122"/>
                <a:ea typeface="HarmonyOS Sans SC Medium" panose="00000600000000000000" pitchFamily="2" charset="-122"/>
              </a:rPr>
              <a:t>作为</a:t>
            </a:r>
            <a:r>
              <a:rPr lang="en-US" altLang="zh-CN" sz="2800" dirty="0" err="1">
                <a:latin typeface="HarmonyOS Sans SC Medium" panose="00000600000000000000" pitchFamily="2" charset="-122"/>
                <a:ea typeface="HarmonyOS Sans SC Medium" panose="00000600000000000000" pitchFamily="2" charset="-122"/>
              </a:rPr>
              <a:t>NewElement</a:t>
            </a:r>
            <a:r>
              <a:rPr lang="zh-CN" altLang="en-US" sz="2800" dirty="0">
                <a:latin typeface="HarmonyOS Sans SC Medium" panose="00000600000000000000" pitchFamily="2" charset="-122"/>
                <a:ea typeface="HarmonyOS Sans SC Medium" panose="00000600000000000000" pitchFamily="2" charset="-122"/>
              </a:rPr>
              <a:t>传入？</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更进一步的，我们能否复用已经创建好的</a:t>
            </a:r>
            <a:r>
              <a:rPr lang="en-US" altLang="zh-CN" sz="1600" dirty="0" err="1">
                <a:latin typeface="HarmonyOS Sans SC Medium" panose="00000600000000000000" pitchFamily="2" charset="-122"/>
                <a:ea typeface="HarmonyOS Sans SC Medium" panose="00000600000000000000" pitchFamily="2" charset="-122"/>
              </a:rPr>
              <a:t>XMLElement</a:t>
            </a:r>
            <a:r>
              <a:rPr lang="zh-CN" altLang="en-US" sz="1600" dirty="0">
                <a:latin typeface="HarmonyOS Sans SC Medium" panose="00000600000000000000" pitchFamily="2" charset="-122"/>
                <a:ea typeface="HarmonyOS Sans SC Medium" panose="00000600000000000000" pitchFamily="2" charset="-122"/>
              </a:rPr>
              <a:t>，进一步提升代码利用率，从</a:t>
            </a:r>
            <a:r>
              <a:rPr lang="en-US" altLang="zh-CN" sz="1600" dirty="0" err="1">
                <a:latin typeface="HarmonyOS Sans SC Medium" panose="00000600000000000000" pitchFamily="2" charset="-122"/>
                <a:ea typeface="HarmonyOS Sans SC Medium" panose="00000600000000000000" pitchFamily="2" charset="-122"/>
              </a:rPr>
              <a:t>XMLElement</a:t>
            </a:r>
            <a:r>
              <a:rPr lang="zh-CN" altLang="en-US" sz="1600" dirty="0">
                <a:latin typeface="HarmonyOS Sans SC Medium" panose="00000600000000000000" pitchFamily="2" charset="-122"/>
                <a:ea typeface="HarmonyOS Sans SC Medium" panose="00000600000000000000" pitchFamily="2" charset="-122"/>
              </a:rPr>
              <a:t>创建</a:t>
            </a:r>
            <a:r>
              <a:rPr lang="en-US" altLang="zh-CN" sz="1600" dirty="0" err="1">
                <a:latin typeface="HarmonyOS Sans SC Medium" panose="00000600000000000000" pitchFamily="2" charset="-122"/>
                <a:ea typeface="HarmonyOS Sans SC Medium" panose="00000600000000000000" pitchFamily="2" charset="-122"/>
              </a:rPr>
              <a:t>NewElement</a:t>
            </a:r>
            <a:r>
              <a:rPr lang="en-US" altLang="zh-CN" sz="1600" dirty="0">
                <a:latin typeface="HarmonyOS Sans SC Medium" panose="00000600000000000000" pitchFamily="2" charset="-122"/>
                <a:ea typeface="HarmonyOS Sans SC Medium" panose="00000600000000000000" pitchFamily="2" charset="-122"/>
              </a:rPr>
              <a:t>?</a:t>
            </a:r>
          </a:p>
          <a:p>
            <a:pPr>
              <a:lnSpc>
                <a:spcPct val="150000"/>
              </a:lnSpc>
            </a:pPr>
            <a:r>
              <a:rPr lang="zh-CN" altLang="en-US" sz="1600" dirty="0">
                <a:latin typeface="HarmonyOS Sans SC Medium" panose="00000600000000000000" pitchFamily="2" charset="-122"/>
                <a:ea typeface="HarmonyOS Sans SC Medium" panose="00000600000000000000" pitchFamily="2" charset="-122"/>
              </a:rPr>
              <a:t>可通过</a:t>
            </a:r>
            <a:r>
              <a:rPr lang="zh-CN" altLang="en-US" sz="1600" dirty="0">
                <a:latin typeface="HarmonyOS Sans SC Black" panose="00000A00000000000000" pitchFamily="2" charset="-122"/>
                <a:ea typeface="HarmonyOS Sans SC Black" panose="00000A00000000000000" pitchFamily="2" charset="-122"/>
              </a:rPr>
              <a:t>重载</a:t>
            </a:r>
            <a:r>
              <a:rPr lang="zh-CN" altLang="en-US" sz="1600" dirty="0">
                <a:latin typeface="HarmonyOS Sans SC Medium" panose="00000600000000000000" pitchFamily="2" charset="-122"/>
                <a:ea typeface="HarmonyOS Sans SC Medium" panose="00000600000000000000" pitchFamily="2" charset="-122"/>
              </a:rPr>
              <a:t>方法实现：</a:t>
            </a:r>
            <a:endParaRPr lang="en-US" altLang="zh-CN" sz="1600" dirty="0">
              <a:latin typeface="HarmonyOS Sans SC Medium" panose="00000600000000000000" pitchFamily="2" charset="-122"/>
              <a:ea typeface="HarmonyOS Sans SC Medium" panose="00000600000000000000" pitchFamily="2" charset="-122"/>
            </a:endParaRPr>
          </a:p>
          <a:p>
            <a:r>
              <a:rPr lang="fr-FR" altLang="zh-CN" sz="1600" b="0" dirty="0">
                <a:solidFill>
                  <a:srgbClr val="4EC9B0"/>
                </a:solidFill>
                <a:effectLst/>
                <a:highlight>
                  <a:srgbClr val="1F1F1F"/>
                </a:highlight>
                <a:latin typeface="Consolas" panose="020B0609020204030204" pitchFamily="49" charset="0"/>
              </a:rPr>
              <a:t>XMLElement</a:t>
            </a:r>
            <a:r>
              <a:rPr lang="fr-FR" altLang="zh-CN" sz="1600" b="0" dirty="0">
                <a:solidFill>
                  <a:srgbClr val="569CD6"/>
                </a:solidFill>
                <a:effectLst/>
                <a:highlight>
                  <a:srgbClr val="1F1F1F"/>
                </a:highlight>
                <a:latin typeface="Consolas" panose="020B0609020204030204" pitchFamily="49" charset="0"/>
              </a:rPr>
              <a:t>*</a:t>
            </a:r>
            <a:r>
              <a:rPr lang="fr-FR" altLang="zh-CN" sz="1600" b="0" dirty="0">
                <a:solidFill>
                  <a:srgbClr val="CCCCCC"/>
                </a:solidFill>
                <a:effectLst/>
                <a:highlight>
                  <a:srgbClr val="1F1F1F"/>
                </a:highlight>
                <a:latin typeface="Consolas" panose="020B0609020204030204" pitchFamily="49" charset="0"/>
              </a:rPr>
              <a:t> </a:t>
            </a:r>
            <a:r>
              <a:rPr lang="fr-FR" altLang="zh-CN" sz="1600" b="0" dirty="0">
                <a:solidFill>
                  <a:srgbClr val="DCDCAA"/>
                </a:solidFill>
                <a:effectLst/>
                <a:highlight>
                  <a:srgbClr val="1F1F1F"/>
                </a:highlight>
                <a:latin typeface="Consolas" panose="020B0609020204030204" pitchFamily="49" charset="0"/>
              </a:rPr>
              <a:t>NewElement</a:t>
            </a:r>
            <a:r>
              <a:rPr lang="fr-FR" altLang="zh-CN" sz="1600" b="0" dirty="0">
                <a:solidFill>
                  <a:srgbClr val="CCCCCC"/>
                </a:solidFill>
                <a:effectLst/>
                <a:highlight>
                  <a:srgbClr val="1F1F1F"/>
                </a:highlight>
                <a:latin typeface="Consolas" panose="020B0609020204030204" pitchFamily="49" charset="0"/>
              </a:rPr>
              <a:t>(</a:t>
            </a:r>
            <a:r>
              <a:rPr lang="fr-FR" altLang="zh-CN" sz="1600" b="0" dirty="0">
                <a:solidFill>
                  <a:srgbClr val="569CD6"/>
                </a:solidFill>
                <a:effectLst/>
                <a:highlight>
                  <a:srgbClr val="1F1F1F"/>
                </a:highlight>
                <a:latin typeface="Consolas" panose="020B0609020204030204" pitchFamily="49" charset="0"/>
              </a:rPr>
              <a:t>const</a:t>
            </a:r>
            <a:r>
              <a:rPr lang="fr-FR" altLang="zh-CN" sz="1600" b="0" dirty="0">
                <a:solidFill>
                  <a:srgbClr val="CCCCCC"/>
                </a:solidFill>
                <a:effectLst/>
                <a:highlight>
                  <a:srgbClr val="1F1F1F"/>
                </a:highlight>
                <a:latin typeface="Consolas" panose="020B0609020204030204" pitchFamily="49" charset="0"/>
              </a:rPr>
              <a:t> </a:t>
            </a:r>
            <a:r>
              <a:rPr lang="fr-FR" altLang="zh-CN" sz="1600" b="0" dirty="0">
                <a:solidFill>
                  <a:srgbClr val="4EC9B0"/>
                </a:solidFill>
                <a:effectLst/>
                <a:highlight>
                  <a:srgbClr val="1F1F1F"/>
                </a:highlight>
                <a:latin typeface="Consolas" panose="020B0609020204030204" pitchFamily="49" charset="0"/>
              </a:rPr>
              <a:t>XMLElement</a:t>
            </a:r>
            <a:r>
              <a:rPr lang="fr-FR" altLang="zh-CN" sz="1600" b="0" dirty="0">
                <a:solidFill>
                  <a:srgbClr val="569CD6"/>
                </a:solidFill>
                <a:effectLst/>
                <a:highlight>
                  <a:srgbClr val="1F1F1F"/>
                </a:highlight>
                <a:latin typeface="Consolas" panose="020B0609020204030204" pitchFamily="49" charset="0"/>
              </a:rPr>
              <a:t>*</a:t>
            </a:r>
            <a:r>
              <a:rPr lang="fr-FR" altLang="zh-CN" sz="1600" b="0" dirty="0">
                <a:solidFill>
                  <a:srgbClr val="CCCCCC"/>
                </a:solidFill>
                <a:effectLst/>
                <a:highlight>
                  <a:srgbClr val="1F1F1F"/>
                </a:highlight>
                <a:latin typeface="Consolas" panose="020B0609020204030204" pitchFamily="49" charset="0"/>
              </a:rPr>
              <a:t> </a:t>
            </a:r>
            <a:r>
              <a:rPr lang="fr-FR" altLang="zh-CN" sz="1600" b="0" dirty="0">
                <a:solidFill>
                  <a:srgbClr val="9CDCFE"/>
                </a:solidFill>
                <a:effectLst/>
                <a:highlight>
                  <a:srgbClr val="1F1F1F"/>
                </a:highlight>
                <a:latin typeface="Consolas" panose="020B0609020204030204" pitchFamily="49" charset="0"/>
              </a:rPr>
              <a:t>ele</a:t>
            </a:r>
            <a:r>
              <a:rPr lang="fr-FR" altLang="zh-CN" sz="1600" b="0" dirty="0">
                <a:solidFill>
                  <a:srgbClr val="CCCCCC"/>
                </a:solidFill>
                <a:effectLst/>
                <a:highlight>
                  <a:srgbClr val="1F1F1F"/>
                </a:highlight>
                <a:latin typeface="Consolas" panose="020B0609020204030204" pitchFamily="49" charset="0"/>
              </a:rPr>
              <a:t>);</a:t>
            </a:r>
          </a:p>
          <a:p>
            <a:pPr marL="285750" indent="-285750">
              <a:lnSpc>
                <a:spcPct val="150000"/>
              </a:lnSpc>
              <a:buFont typeface="Arial" panose="020B0604020202020204" pitchFamily="34" charset="0"/>
              <a:buChar char="•"/>
            </a:pPr>
            <a:r>
              <a:rPr lang="zh-CN" altLang="en-US" sz="1600" dirty="0">
                <a:latin typeface="HarmonyOS Sans SC Medium" panose="00000600000000000000" pitchFamily="2" charset="-122"/>
                <a:ea typeface="HarmonyOS Sans SC Medium" panose="00000600000000000000" pitchFamily="2" charset="-122"/>
              </a:rPr>
              <a:t>首先检查传入</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的合法性</a:t>
            </a:r>
            <a:endParaRPr lang="en-US" altLang="zh-CN" sz="1600" dirty="0">
              <a:latin typeface="HarmonyOS Sans SC Medium" panose="00000600000000000000" pitchFamily="2" charset="-122"/>
              <a:ea typeface="HarmonyOS Sans SC Medium" panose="00000600000000000000" pitchFamily="2" charset="-122"/>
            </a:endParaRPr>
          </a:p>
          <a:p>
            <a:pPr marL="285750" indent="-285750">
              <a:lnSpc>
                <a:spcPct val="150000"/>
              </a:lnSpc>
              <a:buFont typeface="Arial" panose="020B0604020202020204" pitchFamily="34" charset="0"/>
              <a:buChar char="•"/>
            </a:pPr>
            <a:r>
              <a:rPr lang="zh-CN" altLang="en-US" sz="1600" dirty="0">
                <a:latin typeface="HarmonyOS Sans SC Medium" panose="00000600000000000000" pitchFamily="2" charset="-122"/>
                <a:ea typeface="HarmonyOS Sans SC Medium" panose="00000600000000000000" pitchFamily="2" charset="-122"/>
              </a:rPr>
              <a:t>同样的，通过</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DeepClone</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(this) </a:t>
            </a:r>
            <a:r>
              <a:rPr lang="zh-CN" altLang="en-US" sz="1600" dirty="0">
                <a:latin typeface="HarmonyOS Sans SC Medium" panose="00000600000000000000" pitchFamily="2" charset="-122"/>
                <a:ea typeface="HarmonyOS Sans SC Medium" panose="00000600000000000000" pitchFamily="2" charset="-122"/>
              </a:rPr>
              <a:t>完成对传入</a:t>
            </a:r>
            <a:r>
              <a:rPr lang="en-US" altLang="zh-CN" sz="1600" dirty="0" err="1">
                <a:latin typeface="HarmonyOS Sans SC Medium" panose="00000600000000000000" pitchFamily="2" charset="-122"/>
                <a:ea typeface="HarmonyOS Sans SC Medium" panose="00000600000000000000" pitchFamily="2" charset="-122"/>
              </a:rPr>
              <a:t>XMLElement</a:t>
            </a:r>
            <a:r>
              <a:rPr lang="zh-CN" altLang="en-US" sz="1600" dirty="0">
                <a:latin typeface="HarmonyOS Sans SC Medium" panose="00000600000000000000" pitchFamily="2" charset="-122"/>
                <a:ea typeface="HarmonyOS Sans SC Medium" panose="00000600000000000000" pitchFamily="2" charset="-122"/>
              </a:rPr>
              <a:t>的深度克隆（克隆其完整结构，包括所有子节点），返回</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XMLNode</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通用节点指针，再通过</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ToElement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完成向</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指针的转化</a:t>
            </a:r>
            <a:endParaRPr lang="en-US" altLang="zh-CN" sz="1600" dirty="0">
              <a:latin typeface="HarmonyOS Sans SC Medium" panose="00000600000000000000" pitchFamily="2" charset="-122"/>
              <a:ea typeface="HarmonyOS Sans SC Medium" panose="00000600000000000000" pitchFamily="2" charset="-122"/>
            </a:endParaRPr>
          </a:p>
          <a:p>
            <a:pPr marL="285750" indent="-285750">
              <a:lnSpc>
                <a:spcPct val="150000"/>
              </a:lnSpc>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p:txBody>
      </p:sp>
      <p:sp>
        <p:nvSpPr>
          <p:cNvPr id="3" name="矩形 2">
            <a:extLst>
              <a:ext uri="{FF2B5EF4-FFF2-40B4-BE49-F238E27FC236}">
                <a16:creationId xmlns:a16="http://schemas.microsoft.com/office/drawing/2014/main" id="{EBE6D0B1-9C71-9DD2-6845-9A55F6A8EFAC}"/>
              </a:ext>
            </a:extLst>
          </p:cNvPr>
          <p:cNvSpPr/>
          <p:nvPr/>
        </p:nvSpPr>
        <p:spPr>
          <a:xfrm>
            <a:off x="6683337" y="3197433"/>
            <a:ext cx="5193587" cy="2175947"/>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569CD6"/>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XMLDocument</a:t>
            </a:r>
            <a:r>
              <a:rPr lang="en-US" altLang="zh-CN" sz="1200" b="0" dirty="0">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NewElement</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569CD6"/>
                </a:solidFill>
                <a:effectLst/>
                <a:highlight>
                  <a:srgbClr val="1F1F1F"/>
                </a:highlight>
                <a:latin typeface="Consolas" panose="020B0609020204030204" pitchFamily="49" charset="0"/>
              </a:rPr>
              <a:t>const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569CD6"/>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ele</a:t>
            </a:r>
            <a:r>
              <a:rPr lang="en-US" altLang="zh-CN" sz="1200" b="0" dirty="0">
                <a:solidFill>
                  <a:srgbClr val="CCCCCC"/>
                </a:solidFill>
                <a:effectLst/>
                <a:highlight>
                  <a:srgbClr val="1F1F1F"/>
                </a:highlight>
                <a:latin typeface="Consolas" panose="020B0609020204030204" pitchFamily="49" charset="0"/>
              </a:rPr>
              <a:t>) {</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if</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err="1">
                <a:solidFill>
                  <a:srgbClr val="9CDCFE"/>
                </a:solidFill>
                <a:effectLst/>
                <a:highlight>
                  <a:srgbClr val="1F1F1F"/>
                </a:highlight>
                <a:latin typeface="Consolas" panose="020B0609020204030204" pitchFamily="49" charset="0"/>
              </a:rPr>
              <a:t>ele</a:t>
            </a:r>
            <a:r>
              <a:rPr lang="en-US" altLang="zh-CN" sz="1200" b="0" dirty="0">
                <a:solidFill>
                  <a:srgbClr val="CCCCCC"/>
                </a:solidFill>
                <a:effectLst/>
                <a:highlight>
                  <a:srgbClr val="1F1F1F"/>
                </a:highlight>
                <a:latin typeface="Consolas" panose="020B0609020204030204" pitchFamily="49" charset="0"/>
              </a:rPr>
              <a:t>) {</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return</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569CD6"/>
                </a:solidFill>
                <a:effectLst/>
                <a:highlight>
                  <a:srgbClr val="1F1F1F"/>
                </a:highlight>
                <a:latin typeface="Consolas" panose="020B0609020204030204" pitchFamily="49" charset="0"/>
              </a:rPr>
              <a:t>nullptr</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检测传入</a:t>
            </a:r>
            <a:r>
              <a:rPr lang="en-US" altLang="zh-CN" sz="1200" b="0" dirty="0" err="1">
                <a:solidFill>
                  <a:srgbClr val="6A9955"/>
                </a:solidFill>
                <a:effectLst/>
                <a:highlight>
                  <a:srgbClr val="1F1F1F"/>
                </a:highlight>
                <a:latin typeface="Consolas" panose="020B0609020204030204" pitchFamily="49" charset="0"/>
              </a:rPr>
              <a:t>ele</a:t>
            </a:r>
            <a:r>
              <a:rPr lang="zh-CN" altLang="en-US" sz="1200" b="0" dirty="0">
                <a:solidFill>
                  <a:srgbClr val="6A9955"/>
                </a:solidFill>
                <a:effectLst/>
                <a:highlight>
                  <a:srgbClr val="1F1F1F"/>
                </a:highlight>
                <a:latin typeface="Consolas" panose="020B0609020204030204" pitchFamily="49" charset="0"/>
              </a:rPr>
              <a:t>是否合法</a:t>
            </a:r>
            <a:endParaRPr lang="zh-CN" altLang="en-US" sz="1200" b="0" dirty="0">
              <a:solidFill>
                <a:srgbClr val="CCCCCC"/>
              </a:solidFill>
              <a:effectLst/>
              <a:highlight>
                <a:srgbClr val="1F1F1F"/>
              </a:highlight>
              <a:latin typeface="Consolas" panose="020B0609020204030204" pitchFamily="49" charset="0"/>
            </a:endParaRPr>
          </a:p>
          <a:p>
            <a:br>
              <a:rPr lang="zh-CN" altLang="en-US" sz="1200" b="0" dirty="0">
                <a:solidFill>
                  <a:srgbClr val="CCCCCC"/>
                </a:solidFill>
                <a:effectLst/>
                <a:highlight>
                  <a:srgbClr val="1F1F1F"/>
                </a:highlight>
                <a:latin typeface="Consolas" panose="020B0609020204030204" pitchFamily="49" charset="0"/>
              </a:rPr>
            </a:br>
            <a:r>
              <a:rPr lang="zh-CN" altLang="en-US" sz="1200" b="0" dirty="0">
                <a:solidFill>
                  <a:srgbClr val="CCCCCC"/>
                </a:solidFill>
                <a:effectLst/>
                <a:highlight>
                  <a:srgbClr val="1F1F1F"/>
                </a:highlight>
                <a:latin typeface="Consolas" panose="020B0609020204030204" pitchFamily="49" charset="0"/>
              </a:rPr>
              <a:t>    </a:t>
            </a:r>
            <a:r>
              <a:rPr lang="en-US" altLang="zh-CN" sz="1200" b="0" dirty="0" err="1">
                <a:solidFill>
                  <a:srgbClr val="4EC9B0"/>
                </a:solidFill>
                <a:effectLst/>
                <a:highlight>
                  <a:srgbClr val="1F1F1F"/>
                </a:highlight>
                <a:latin typeface="Consolas" panose="020B0609020204030204" pitchFamily="49" charset="0"/>
              </a:rPr>
              <a:t>XMLElement</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newElement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ele</a:t>
            </a:r>
            <a:r>
              <a:rPr lang="en-US" altLang="zh-CN" sz="1200" b="0" dirty="0">
                <a:solidFill>
                  <a:srgbClr val="CCCCCC"/>
                </a:solidFill>
                <a:effectLst/>
                <a:highlight>
                  <a:srgbClr val="1F1F1F"/>
                </a:highlight>
                <a:latin typeface="Consolas" panose="020B0609020204030204" pitchFamily="49" charset="0"/>
              </a:rPr>
              <a:t>-&gt;</a:t>
            </a:r>
            <a:r>
              <a:rPr lang="en-US" altLang="zh-CN" sz="1200" b="0" dirty="0" err="1">
                <a:solidFill>
                  <a:srgbClr val="DCDCAA"/>
                </a:solidFill>
                <a:effectLst/>
                <a:highlight>
                  <a:srgbClr val="1F1F1F"/>
                </a:highlight>
                <a:latin typeface="Consolas" panose="020B0609020204030204" pitchFamily="49" charset="0"/>
              </a:rPr>
              <a:t>DeepClone</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569CD6"/>
                </a:solidFill>
                <a:effectLst/>
                <a:highlight>
                  <a:srgbClr val="1F1F1F"/>
                </a:highlight>
                <a:latin typeface="Consolas" panose="020B0609020204030204" pitchFamily="49" charset="0"/>
              </a:rPr>
              <a:t>this</a:t>
            </a:r>
            <a:r>
              <a:rPr lang="en-US" altLang="zh-CN" sz="1200" b="0" dirty="0">
                <a:solidFill>
                  <a:srgbClr val="CCCCCC"/>
                </a:solidFill>
                <a:effectLst/>
                <a:highlight>
                  <a:srgbClr val="1F1F1F"/>
                </a:highlight>
                <a:latin typeface="Consolas" panose="020B0609020204030204" pitchFamily="49" charset="0"/>
              </a:rPr>
              <a:t>)-&gt;</a:t>
            </a:r>
            <a:r>
              <a:rPr lang="en-US" altLang="zh-CN" sz="1200" b="0" dirty="0" err="1">
                <a:solidFill>
                  <a:srgbClr val="DCDCAA"/>
                </a:solidFill>
                <a:effectLst/>
                <a:highlight>
                  <a:srgbClr val="1F1F1F"/>
                </a:highlight>
                <a:latin typeface="Consolas" panose="020B0609020204030204" pitchFamily="49" charset="0"/>
              </a:rPr>
              <a:t>ToElement</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通过</a:t>
            </a:r>
            <a:r>
              <a:rPr lang="en-US" altLang="zh-CN" sz="1200" b="0" dirty="0" err="1">
                <a:solidFill>
                  <a:srgbClr val="6A9955"/>
                </a:solidFill>
                <a:effectLst/>
                <a:highlight>
                  <a:srgbClr val="1F1F1F"/>
                </a:highlight>
                <a:latin typeface="Consolas" panose="020B0609020204030204" pitchFamily="49" charset="0"/>
              </a:rPr>
              <a:t>DeepClone</a:t>
            </a:r>
            <a:r>
              <a:rPr lang="zh-CN" altLang="en-US" sz="1200" b="0" dirty="0">
                <a:solidFill>
                  <a:srgbClr val="6A9955"/>
                </a:solidFill>
                <a:effectLst/>
                <a:highlight>
                  <a:srgbClr val="1F1F1F"/>
                </a:highlight>
                <a:latin typeface="Consolas" panose="020B0609020204030204" pitchFamily="49" charset="0"/>
              </a:rPr>
              <a:t>和</a:t>
            </a:r>
            <a:r>
              <a:rPr lang="en-US" altLang="zh-CN" sz="1200" b="0" dirty="0" err="1">
                <a:solidFill>
                  <a:srgbClr val="6A9955"/>
                </a:solidFill>
                <a:effectLst/>
                <a:highlight>
                  <a:srgbClr val="1F1F1F"/>
                </a:highlight>
                <a:latin typeface="Consolas" panose="020B0609020204030204" pitchFamily="49" charset="0"/>
              </a:rPr>
              <a:t>ToElement</a:t>
            </a:r>
            <a:r>
              <a:rPr lang="zh-CN" altLang="en-US" sz="1200" b="0" dirty="0">
                <a:solidFill>
                  <a:srgbClr val="6A9955"/>
                </a:solidFill>
                <a:effectLst/>
                <a:highlight>
                  <a:srgbClr val="1F1F1F"/>
                </a:highlight>
                <a:latin typeface="Consolas" panose="020B0609020204030204" pitchFamily="49" charset="0"/>
              </a:rPr>
              <a:t>方法获取新创建的</a:t>
            </a:r>
            <a:r>
              <a:rPr lang="en-US" altLang="zh-CN" sz="1200" b="0" dirty="0" err="1">
                <a:solidFill>
                  <a:srgbClr val="6A9955"/>
                </a:solidFill>
                <a:effectLst/>
                <a:highlight>
                  <a:srgbClr val="1F1F1F"/>
                </a:highlight>
                <a:latin typeface="Consolas" panose="020B0609020204030204" pitchFamily="49" charset="0"/>
              </a:rPr>
              <a:t>newElement</a:t>
            </a:r>
            <a:endParaRPr lang="en-US" altLang="zh-CN" sz="1200" b="0" dirty="0">
              <a:solidFill>
                <a:srgbClr val="CCCCCC"/>
              </a:solidFill>
              <a:effectLst/>
              <a:highlight>
                <a:srgbClr val="1F1F1F"/>
              </a:highlight>
              <a:latin typeface="Consolas" panose="020B0609020204030204" pitchFamily="49" charset="0"/>
            </a:endParaRPr>
          </a:p>
          <a:p>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C586C0"/>
                </a:solidFill>
                <a:effectLst/>
                <a:highlight>
                  <a:srgbClr val="1F1F1F"/>
                </a:highlight>
                <a:latin typeface="Consolas" panose="020B0609020204030204" pitchFamily="49" charset="0"/>
              </a:rPr>
              <a:t>return</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newElement</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a:solidFill>
                  <a:srgbClr val="CCCCCC"/>
                </a:solidFill>
                <a:effectLst/>
                <a:highlight>
                  <a:srgbClr val="1F1F1F"/>
                </a:highlight>
                <a:latin typeface="Consolas" panose="020B0609020204030204" pitchFamily="49" charset="0"/>
              </a:rPr>
              <a:t>}</a:t>
            </a:r>
          </a:p>
        </p:txBody>
      </p:sp>
      <p:sp>
        <p:nvSpPr>
          <p:cNvPr id="7" name="文本框 6">
            <a:extLst>
              <a:ext uri="{FF2B5EF4-FFF2-40B4-BE49-F238E27FC236}">
                <a16:creationId xmlns:a16="http://schemas.microsoft.com/office/drawing/2014/main" id="{A82D89BB-A947-2B50-3F7F-B774B5F1E11E}"/>
              </a:ext>
            </a:extLst>
          </p:cNvPr>
          <p:cNvSpPr txBox="1"/>
          <p:nvPr/>
        </p:nvSpPr>
        <p:spPr>
          <a:xfrm>
            <a:off x="6585735" y="2777443"/>
            <a:ext cx="5585183" cy="338554"/>
          </a:xfrm>
          <a:prstGeom prst="rect">
            <a:avLst/>
          </a:prstGeom>
          <a:noFill/>
        </p:spPr>
        <p:txBody>
          <a:bodyPr wrap="none" rtlCol="0">
            <a:spAutoFit/>
          </a:bodyPr>
          <a:lstStyle/>
          <a:p>
            <a:r>
              <a:rPr lang="en-US" altLang="zh-CN" sz="14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NewElement</a:t>
            </a:r>
            <a:r>
              <a:rPr lang="zh-CN" altLang="en-US" sz="14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en-US" altLang="zh-CN" sz="14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sz="14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Version</a:t>
            </a:r>
            <a:r>
              <a:rPr lang="zh-CN" altLang="en-US" sz="14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sz="1600" dirty="0">
                <a:latin typeface="HarmonyOS Sans SC Medium" panose="00000600000000000000" pitchFamily="2" charset="-122"/>
                <a:ea typeface="HarmonyOS Sans SC Medium" panose="00000600000000000000" pitchFamily="2" charset="-122"/>
              </a:rPr>
              <a:t>实现：</a:t>
            </a:r>
            <a:r>
              <a:rPr lang="en-US" altLang="zh-CN" sz="1600" dirty="0">
                <a:latin typeface="HarmonyOS Sans SC Medium" panose="00000600000000000000" pitchFamily="2" charset="-122"/>
                <a:ea typeface="HarmonyOS Sans SC Medium" panose="00000600000000000000" pitchFamily="2" charset="-122"/>
              </a:rPr>
              <a:t>(tinyxml2.cpp</a:t>
            </a:r>
            <a:r>
              <a:rPr lang="zh-CN" altLang="en-US" sz="1600" dirty="0">
                <a:latin typeface="HarmonyOS Sans SC Medium" panose="00000600000000000000" pitchFamily="2" charset="-122"/>
                <a:ea typeface="HarmonyOS Sans SC Medium" panose="00000600000000000000" pitchFamily="2" charset="-122"/>
              </a:rPr>
              <a:t>）</a:t>
            </a:r>
          </a:p>
        </p:txBody>
      </p:sp>
      <p:sp>
        <p:nvSpPr>
          <p:cNvPr id="8" name="文本框 7">
            <a:extLst>
              <a:ext uri="{FF2B5EF4-FFF2-40B4-BE49-F238E27FC236}">
                <a16:creationId xmlns:a16="http://schemas.microsoft.com/office/drawing/2014/main" id="{F1177948-3B09-430C-11DB-278C4BF4AA3A}"/>
              </a:ext>
            </a:extLst>
          </p:cNvPr>
          <p:cNvSpPr txBox="1"/>
          <p:nvPr/>
        </p:nvSpPr>
        <p:spPr>
          <a:xfrm>
            <a:off x="6585735" y="2284956"/>
            <a:ext cx="2339102" cy="461665"/>
          </a:xfrm>
          <a:prstGeom prst="rect">
            <a:avLst/>
          </a:prstGeom>
          <a:noFill/>
        </p:spPr>
        <p:txBody>
          <a:bodyPr wrap="none" rtlCol="0">
            <a:spAutoFit/>
          </a:bodyPr>
          <a:lstStyle/>
          <a:p>
            <a:r>
              <a:rPr lang="zh-CN" altLang="en-US" sz="2400" dirty="0">
                <a:latin typeface="HarmonyOS Sans SC Black" panose="00000A00000000000000" pitchFamily="2" charset="-122"/>
                <a:ea typeface="HarmonyOS Sans SC Black" panose="00000A00000000000000" pitchFamily="2" charset="-122"/>
              </a:rPr>
              <a:t>核心代码实现：</a:t>
            </a:r>
          </a:p>
        </p:txBody>
      </p:sp>
    </p:spTree>
    <p:extLst>
      <p:ext uri="{BB962C8B-B14F-4D97-AF65-F5344CB8AC3E}">
        <p14:creationId xmlns:p14="http://schemas.microsoft.com/office/powerpoint/2010/main" val="268150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13</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12" name="矩形 11">
            <a:extLst>
              <a:ext uri="{FF2B5EF4-FFF2-40B4-BE49-F238E27FC236}">
                <a16:creationId xmlns:a16="http://schemas.microsoft.com/office/drawing/2014/main" id="{DAE038A5-DFD1-0DE6-879C-8166A189F5B9}"/>
              </a:ext>
            </a:extLst>
          </p:cNvPr>
          <p:cNvSpPr/>
          <p:nvPr/>
        </p:nvSpPr>
        <p:spPr>
          <a:xfrm>
            <a:off x="1004271" y="2296270"/>
            <a:ext cx="5091730" cy="4109668"/>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为避免代码过长故略去异常情况处理</a:t>
            </a:r>
            <a:endParaRPr lang="zh-CN" altLang="en-US" sz="1050" b="0" dirty="0">
              <a:solidFill>
                <a:srgbClr val="CCCCCC"/>
              </a:solidFill>
              <a:effectLst/>
              <a:highlight>
                <a:srgbClr val="1F1F1F"/>
              </a:highlight>
              <a:latin typeface="Consolas" panose="020B0609020204030204" pitchFamily="49" charset="0"/>
            </a:endParaRPr>
          </a:p>
          <a:p>
            <a:r>
              <a:rPr lang="zh-CN" altLang="en-US" sz="1050" b="0" dirty="0">
                <a:solidFill>
                  <a:srgbClr val="CCCCCC"/>
                </a:solidFill>
                <a:effectLst/>
                <a:highlight>
                  <a:srgbClr val="1F1F1F"/>
                </a:highlight>
                <a:latin typeface="Consolas" panose="020B0609020204030204" pitchFamily="49" charset="0"/>
              </a:rPr>
              <a:t>    </a:t>
            </a:r>
          </a:p>
          <a:p>
            <a:r>
              <a:rPr lang="en-US" altLang="zh-CN" sz="1050" b="0" dirty="0" err="1">
                <a:solidFill>
                  <a:srgbClr val="4EC9B0"/>
                </a:solidFill>
                <a:effectLst/>
                <a:highlight>
                  <a:srgbClr val="1F1F1F"/>
                </a:highlight>
                <a:latin typeface="Consolas" panose="020B0609020204030204" pitchFamily="49" charset="0"/>
              </a:rPr>
              <a:t>XMLDocument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doc</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tmp</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加载</a:t>
            </a:r>
            <a:r>
              <a:rPr lang="en-US" altLang="zh-CN" sz="1050" b="0" dirty="0">
                <a:solidFill>
                  <a:srgbClr val="6A9955"/>
                </a:solidFill>
                <a:effectLst/>
                <a:highlight>
                  <a:srgbClr val="1F1F1F"/>
                </a:highlight>
                <a:latin typeface="Consolas" panose="020B0609020204030204" pitchFamily="49" charset="0"/>
              </a:rPr>
              <a:t>XML</a:t>
            </a:r>
            <a:r>
              <a:rPr lang="zh-CN" altLang="en-US" sz="1050" b="0" dirty="0">
                <a:solidFill>
                  <a:srgbClr val="6A9955"/>
                </a:solidFill>
                <a:effectLst/>
                <a:highlight>
                  <a:srgbClr val="1F1F1F"/>
                </a:highlight>
                <a:latin typeface="Consolas" panose="020B0609020204030204" pitchFamily="49" charset="0"/>
              </a:rPr>
              <a:t>内容</a:t>
            </a:r>
            <a:endParaRPr lang="en-US" altLang="zh-CN" sz="1050" dirty="0">
              <a:solidFill>
                <a:srgbClr val="CCCCCC"/>
              </a:solidFill>
              <a:highlight>
                <a:srgbClr val="1F1F1F"/>
              </a:highlight>
              <a:latin typeface="Consolas" panose="020B0609020204030204" pitchFamily="49" charset="0"/>
            </a:endParaRP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LoadFile</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"test.xml"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从本地文件读取</a:t>
            </a:r>
            <a:r>
              <a:rPr lang="en-US" altLang="zh-CN" sz="1050" b="0" dirty="0">
                <a:solidFill>
                  <a:srgbClr val="6A9955"/>
                </a:solidFill>
                <a:effectLst/>
                <a:highlight>
                  <a:srgbClr val="1F1F1F"/>
                </a:highlight>
                <a:latin typeface="Consolas" panose="020B0609020204030204" pitchFamily="49" charset="0"/>
              </a:rPr>
              <a:t>xml </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569CD6"/>
                </a:solidFill>
                <a:effectLst/>
                <a:highlight>
                  <a:srgbClr val="1F1F1F"/>
                </a:highlight>
                <a:latin typeface="Consolas" panose="020B0609020204030204" pitchFamily="49" charset="0"/>
              </a:rPr>
              <a:t>const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569CD6"/>
                </a:solidFill>
                <a:effectLst/>
                <a:highlight>
                  <a:srgbClr val="1F1F1F"/>
                </a:highlight>
                <a:latin typeface="Consolas" panose="020B0609020204030204" pitchFamily="49" charset="0"/>
              </a:rPr>
              <a:t>char</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newXml</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R"(</a:t>
            </a:r>
            <a:endParaRPr lang="en-US" altLang="zh-CN" sz="1050" b="0" dirty="0">
              <a:solidFill>
                <a:srgbClr val="CCCCCC"/>
              </a:solidFill>
              <a:effectLst/>
              <a:highlight>
                <a:srgbClr val="1F1F1F"/>
              </a:highlight>
              <a:latin typeface="Consolas" panose="020B0609020204030204" pitchFamily="49" charset="0"/>
            </a:endParaRPr>
          </a:p>
          <a:p>
            <a:r>
              <a:rPr lang="en-US" altLang="zh-CN" sz="1050" dirty="0">
                <a:solidFill>
                  <a:srgbClr val="CE9178"/>
                </a:solidFill>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&lt;book category="dictionary"&gt;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&lt;title lang="</a:t>
            </a:r>
            <a:r>
              <a:rPr lang="en-US" altLang="zh-CN" sz="1050" b="0" dirty="0" err="1">
                <a:solidFill>
                  <a:srgbClr val="CE9178"/>
                </a:solidFill>
                <a:effectLst/>
                <a:highlight>
                  <a:srgbClr val="1F1F1F"/>
                </a:highlight>
                <a:latin typeface="Consolas" panose="020B0609020204030204" pitchFamily="49" charset="0"/>
              </a:rPr>
              <a:t>zh</a:t>
            </a:r>
            <a:r>
              <a:rPr lang="en-US" altLang="zh-CN" sz="1050" b="0" dirty="0">
                <a:solidFill>
                  <a:srgbClr val="CE9178"/>
                </a:solidFill>
                <a:effectLst/>
                <a:highlight>
                  <a:srgbClr val="1F1F1F"/>
                </a:highlight>
                <a:latin typeface="Consolas" panose="020B0609020204030204" pitchFamily="49" charset="0"/>
              </a:rPr>
              <a:t>"&gt;</a:t>
            </a:r>
            <a:r>
              <a:rPr lang="zh-CN" altLang="en-US" sz="1050" b="0" dirty="0">
                <a:solidFill>
                  <a:srgbClr val="CE9178"/>
                </a:solidFill>
                <a:effectLst/>
                <a:highlight>
                  <a:srgbClr val="1F1F1F"/>
                </a:highlight>
                <a:latin typeface="Consolas" panose="020B0609020204030204" pitchFamily="49" charset="0"/>
              </a:rPr>
              <a:t>新华字典</a:t>
            </a:r>
            <a:r>
              <a:rPr lang="en-US" altLang="zh-CN" sz="1050" b="0" dirty="0">
                <a:solidFill>
                  <a:srgbClr val="CE9178"/>
                </a:solidFill>
                <a:effectLst/>
                <a:highlight>
                  <a:srgbClr val="1F1F1F"/>
                </a:highlight>
                <a:latin typeface="Consolas" panose="020B0609020204030204" pitchFamily="49" charset="0"/>
              </a:rPr>
              <a:t>&lt;/title&gt;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&lt;publisher&gt;</a:t>
            </a:r>
            <a:r>
              <a:rPr lang="zh-CN" altLang="en-US" sz="1050" b="0" dirty="0">
                <a:solidFill>
                  <a:srgbClr val="CE9178"/>
                </a:solidFill>
                <a:effectLst/>
                <a:highlight>
                  <a:srgbClr val="1F1F1F"/>
                </a:highlight>
                <a:latin typeface="Consolas" panose="020B0609020204030204" pitchFamily="49" charset="0"/>
              </a:rPr>
              <a:t>商务印书馆</a:t>
            </a:r>
            <a:r>
              <a:rPr lang="en-US" altLang="zh-CN" sz="1050" b="0" dirty="0">
                <a:solidFill>
                  <a:srgbClr val="CE9178"/>
                </a:solidFill>
                <a:effectLst/>
                <a:highlight>
                  <a:srgbClr val="1F1F1F"/>
                </a:highlight>
                <a:latin typeface="Consolas" panose="020B0609020204030204" pitchFamily="49" charset="0"/>
              </a:rPr>
              <a:t>&lt;/publisher&gt;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&lt;year&gt;1953&lt;/year&gt;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&lt;status&gt;available&lt;/status&gt;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    &lt;/book&gt;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a:solidFill>
                  <a:srgbClr val="CE9178"/>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测试 </a:t>
            </a:r>
            <a:r>
              <a:rPr lang="en-US" altLang="zh-CN" sz="1050" b="0" dirty="0" err="1">
                <a:solidFill>
                  <a:srgbClr val="6A9955"/>
                </a:solidFill>
                <a:effectLst/>
                <a:highlight>
                  <a:srgbClr val="1F1F1F"/>
                </a:highlight>
                <a:latin typeface="Consolas" panose="020B0609020204030204" pitchFamily="49" charset="0"/>
              </a:rPr>
              <a:t>NewElement_BY_XML</a:t>
            </a: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方法</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9CDCFE"/>
                </a:solidFill>
                <a:effectLst/>
                <a:highlight>
                  <a:srgbClr val="1F1F1F"/>
                </a:highlight>
                <a:latin typeface="Consolas" panose="020B0609020204030204" pitchFamily="49" charset="0"/>
              </a:rPr>
              <a:t>tmp</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Parse</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newXml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通过</a:t>
            </a:r>
            <a:r>
              <a:rPr lang="en-US" altLang="zh-CN" sz="1050" b="0" dirty="0" err="1">
                <a:solidFill>
                  <a:srgbClr val="6A9955"/>
                </a:solidFill>
                <a:effectLst/>
                <a:highlight>
                  <a:srgbClr val="1F1F1F"/>
                </a:highlight>
                <a:latin typeface="Consolas" panose="020B0609020204030204" pitchFamily="49" charset="0"/>
              </a:rPr>
              <a:t>tmp</a:t>
            </a:r>
            <a:r>
              <a:rPr lang="zh-CN" altLang="en-US" sz="1050" b="0" dirty="0">
                <a:solidFill>
                  <a:srgbClr val="6A9955"/>
                </a:solidFill>
                <a:effectLst/>
                <a:highlight>
                  <a:srgbClr val="1F1F1F"/>
                </a:highlight>
                <a:latin typeface="Consolas" panose="020B0609020204030204" pitchFamily="49" charset="0"/>
              </a:rPr>
              <a:t>获得</a:t>
            </a:r>
            <a:r>
              <a:rPr lang="en-US" altLang="zh-CN" sz="1050" b="0" dirty="0">
                <a:solidFill>
                  <a:srgbClr val="6A9955"/>
                </a:solidFill>
                <a:effectLst/>
                <a:highlight>
                  <a:srgbClr val="1F1F1F"/>
                </a:highlight>
                <a:latin typeface="Consolas" panose="020B0609020204030204" pitchFamily="49" charset="0"/>
              </a:rPr>
              <a:t>Element</a:t>
            </a:r>
            <a:r>
              <a:rPr lang="zh-CN" altLang="en-US" sz="1050" b="0" dirty="0">
                <a:solidFill>
                  <a:srgbClr val="6A9955"/>
                </a:solidFill>
                <a:effectLst/>
                <a:highlight>
                  <a:srgbClr val="1F1F1F"/>
                </a:highlight>
                <a:latin typeface="Consolas" panose="020B0609020204030204" pitchFamily="49" charset="0"/>
              </a:rPr>
              <a:t>对象</a:t>
            </a:r>
            <a:endParaRPr lang="zh-CN" altLang="en-US" sz="1050" b="0" dirty="0">
              <a:solidFill>
                <a:srgbClr val="CCCCCC"/>
              </a:solidFill>
              <a:effectLst/>
              <a:highlight>
                <a:srgbClr val="1F1F1F"/>
              </a:highlight>
              <a:latin typeface="Consolas" panose="020B0609020204030204" pitchFamily="49" charset="0"/>
            </a:endParaRPr>
          </a:p>
          <a:p>
            <a:br>
              <a:rPr lang="zh-CN" altLang="en-US" sz="1050" b="0" dirty="0">
                <a:solidFill>
                  <a:srgbClr val="CCCCCC"/>
                </a:solidFill>
                <a:effectLst/>
                <a:highlight>
                  <a:srgbClr val="1F1F1F"/>
                </a:highlight>
                <a:latin typeface="Consolas" panose="020B0609020204030204" pitchFamily="49" charset="0"/>
              </a:rPr>
            </a:b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复用已有</a:t>
            </a:r>
            <a:r>
              <a:rPr lang="en-US" altLang="zh-CN" sz="1050" b="0" dirty="0">
                <a:solidFill>
                  <a:srgbClr val="6A9955"/>
                </a:solidFill>
                <a:effectLst/>
                <a:highlight>
                  <a:srgbClr val="1F1F1F"/>
                </a:highlight>
                <a:latin typeface="Consolas" panose="020B0609020204030204" pitchFamily="49" charset="0"/>
              </a:rPr>
              <a:t>Element</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copiedElement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tmp</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FirstChildElement</a:t>
            </a:r>
            <a:r>
              <a:rPr lang="en-US" altLang="zh-CN" sz="1050" b="0" dirty="0">
                <a:solidFill>
                  <a:srgbClr val="CCCCCC"/>
                </a:solidFill>
                <a:effectLst/>
                <a:highlight>
                  <a:srgbClr val="1F1F1F"/>
                </a:highlight>
                <a:latin typeface="Consolas" panose="020B0609020204030204" pitchFamily="49" charset="0"/>
              </a:rPr>
              <a:t>());</a:t>
            </a:r>
          </a:p>
          <a:p>
            <a:br>
              <a:rPr lang="en-US" altLang="zh-CN" sz="1050" b="0" dirty="0">
                <a:solidFill>
                  <a:srgbClr val="CCCCCC"/>
                </a:solidFill>
                <a:effectLst/>
                <a:highlight>
                  <a:srgbClr val="1F1F1F"/>
                </a:highlight>
                <a:latin typeface="Consolas" panose="020B0609020204030204" pitchFamily="49" charset="0"/>
              </a:rPr>
            </a:b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将新的元素添加到根元素</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RootElement</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copiedElement</a:t>
            </a:r>
            <a:r>
              <a:rPr lang="en-US" altLang="zh-CN" sz="1050" b="0" dirty="0">
                <a:solidFill>
                  <a:srgbClr val="CCCCCC"/>
                </a:solidFill>
                <a:effectLst/>
                <a:highlight>
                  <a:srgbClr val="1F1F1F"/>
                </a:highlight>
                <a:latin typeface="Consolas" panose="020B0609020204030204" pitchFamily="49" charset="0"/>
              </a:rPr>
              <a:t>);</a:t>
            </a:r>
          </a:p>
          <a:p>
            <a:br>
              <a:rPr lang="en-US" altLang="zh-CN" sz="1050" b="0" dirty="0">
                <a:solidFill>
                  <a:srgbClr val="CCCCCC"/>
                </a:solidFill>
                <a:effectLst/>
                <a:highlight>
                  <a:srgbClr val="1F1F1F"/>
                </a:highlight>
                <a:latin typeface="Consolas" panose="020B0609020204030204" pitchFamily="49" charset="0"/>
              </a:rPr>
            </a:br>
            <a:r>
              <a:rPr lang="en-US" altLang="zh-CN" sz="1050" b="0" dirty="0">
                <a:solidFill>
                  <a:srgbClr val="6A9955"/>
                </a:solidFill>
                <a:effectLst/>
                <a:highlight>
                  <a:srgbClr val="1F1F1F"/>
                </a:highlight>
                <a:latin typeface="Consolas" panose="020B0609020204030204" pitchFamily="49" charset="0"/>
              </a:rPr>
              <a:t>// </a:t>
            </a:r>
            <a:r>
              <a:rPr lang="zh-CN" altLang="en-US" sz="1050" b="0" dirty="0">
                <a:solidFill>
                  <a:srgbClr val="6A9955"/>
                </a:solidFill>
                <a:effectLst/>
                <a:highlight>
                  <a:srgbClr val="1F1F1F"/>
                </a:highlight>
                <a:latin typeface="Consolas" panose="020B0609020204030204" pitchFamily="49" charset="0"/>
              </a:rPr>
              <a:t>打印修改后的</a:t>
            </a:r>
            <a:r>
              <a:rPr lang="en-US" altLang="zh-CN" sz="1050" b="0" dirty="0">
                <a:solidFill>
                  <a:srgbClr val="6A9955"/>
                </a:solidFill>
                <a:effectLst/>
                <a:highlight>
                  <a:srgbClr val="1F1F1F"/>
                </a:highlight>
                <a:latin typeface="Consolas" panose="020B0609020204030204" pitchFamily="49" charset="0"/>
              </a:rPr>
              <a:t>XML</a:t>
            </a:r>
            <a:r>
              <a:rPr lang="zh-CN" altLang="en-US" sz="1050" b="0" dirty="0">
                <a:solidFill>
                  <a:srgbClr val="6A9955"/>
                </a:solidFill>
                <a:effectLst/>
                <a:highlight>
                  <a:srgbClr val="1F1F1F"/>
                </a:highlight>
                <a:latin typeface="Consolas" panose="020B0609020204030204" pitchFamily="49" charset="0"/>
              </a:rPr>
              <a:t>内容</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XMLPrinter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Print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D4D4D4"/>
                </a:solidFill>
                <a:effectLst/>
                <a:highlight>
                  <a:srgbClr val="1F1F1F"/>
                </a:highlight>
                <a:latin typeface="Consolas" panose="020B0609020204030204" pitchFamily="49" charset="0"/>
              </a:rPr>
              <a:t>&amp;</a:t>
            </a:r>
            <a:r>
              <a:rPr lang="en-US" altLang="zh-CN" sz="1050" b="0" dirty="0">
                <a:solidFill>
                  <a:srgbClr val="9CDCFE"/>
                </a:solidFill>
                <a:effectLst/>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cout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printer</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CStr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endl</a:t>
            </a:r>
            <a:r>
              <a:rPr lang="en-US" altLang="zh-CN" sz="1050" b="0" dirty="0">
                <a:solidFill>
                  <a:srgbClr val="CCCCCC"/>
                </a:solidFill>
                <a:effectLst/>
                <a:highlight>
                  <a:srgbClr val="1F1F1F"/>
                </a:highlight>
                <a:latin typeface="Consolas" panose="020B0609020204030204" pitchFamily="49" charset="0"/>
              </a:rPr>
              <a:t>;</a:t>
            </a:r>
          </a:p>
        </p:txBody>
      </p:sp>
      <p:cxnSp>
        <p:nvCxnSpPr>
          <p:cNvPr id="16" name="直接箭头连接符 15">
            <a:extLst>
              <a:ext uri="{FF2B5EF4-FFF2-40B4-BE49-F238E27FC236}">
                <a16:creationId xmlns:a16="http://schemas.microsoft.com/office/drawing/2014/main" id="{F34F94EC-36EB-12AC-44A5-B4DA544B1141}"/>
              </a:ext>
            </a:extLst>
          </p:cNvPr>
          <p:cNvCxnSpPr>
            <a:cxnSpLocks/>
          </p:cNvCxnSpPr>
          <p:nvPr/>
        </p:nvCxnSpPr>
        <p:spPr>
          <a:xfrm>
            <a:off x="6119031" y="5162771"/>
            <a:ext cx="954545" cy="0"/>
          </a:xfrm>
          <a:prstGeom prst="straightConnector1">
            <a:avLst/>
          </a:prstGeom>
          <a:ln w="38100">
            <a:solidFill>
              <a:srgbClr val="1F1F1F"/>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0CEF3D44-FEDC-4CE1-195F-ABBAE6E68E6B}"/>
              </a:ext>
            </a:extLst>
          </p:cNvPr>
          <p:cNvSpPr/>
          <p:nvPr/>
        </p:nvSpPr>
        <p:spPr>
          <a:xfrm>
            <a:off x="7088987" y="1486492"/>
            <a:ext cx="3252388" cy="2136089"/>
          </a:xfrm>
          <a:prstGeom prst="roundRect">
            <a:avLst>
              <a:gd name="adj" fmla="val 70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&lt;?xml version="0.1" encoding="UTF-8"?&gt;</a:t>
            </a:r>
          </a:p>
          <a:p>
            <a:r>
              <a:rPr lang="en-US" altLang="zh-CN" sz="1100" dirty="0">
                <a:latin typeface="Consolas" panose="020B0609020204030204" pitchFamily="49" charset="0"/>
              </a:rPr>
              <a:t>&lt;library&gt;</a:t>
            </a:r>
          </a:p>
          <a:p>
            <a:r>
              <a:rPr lang="en-US" altLang="zh-CN" sz="1100" dirty="0">
                <a:latin typeface="Consolas" panose="020B0609020204030204" pitchFamily="49" charset="0"/>
              </a:rPr>
              <a:t>    &lt;book category=" science fiction"&gt;</a:t>
            </a:r>
          </a:p>
          <a:p>
            <a:r>
              <a:rPr lang="en-US" altLang="zh-CN" sz="1100" dirty="0">
                <a:latin typeface="Consolas" panose="020B0609020204030204" pitchFamily="49" charset="0"/>
              </a:rPr>
              <a:t>        &lt;title lang="</a:t>
            </a:r>
            <a:r>
              <a:rPr lang="en-US" altLang="zh-CN" sz="1100" dirty="0" err="1">
                <a:latin typeface="Consolas" panose="020B0609020204030204" pitchFamily="49" charset="0"/>
              </a:rPr>
              <a:t>en</a:t>
            </a:r>
            <a:r>
              <a:rPr lang="en-US" altLang="zh-CN" sz="1100" dirty="0">
                <a:latin typeface="Consolas" panose="020B0609020204030204" pitchFamily="49" charset="0"/>
              </a:rPr>
              <a:t>"&gt;The Three-body Problem&lt;/title&gt;</a:t>
            </a:r>
          </a:p>
          <a:p>
            <a:r>
              <a:rPr lang="en-US" altLang="zh-CN" sz="1100" dirty="0">
                <a:latin typeface="Consolas" panose="020B0609020204030204" pitchFamily="49" charset="0"/>
              </a:rPr>
              <a:t>        &lt;author&gt;Liu </a:t>
            </a:r>
            <a:r>
              <a:rPr lang="en-US" altLang="zh-CN" sz="1100" dirty="0" err="1">
                <a:latin typeface="Consolas" panose="020B0609020204030204" pitchFamily="49" charset="0"/>
              </a:rPr>
              <a:t>Cixin</a:t>
            </a:r>
            <a:r>
              <a:rPr lang="en-US" altLang="zh-CN" sz="1100" dirty="0">
                <a:latin typeface="Consolas" panose="020B0609020204030204" pitchFamily="49" charset="0"/>
              </a:rPr>
              <a:t>&lt;/author&gt;</a:t>
            </a:r>
          </a:p>
          <a:p>
            <a:r>
              <a:rPr lang="en-US" altLang="zh-CN" sz="1100" dirty="0">
                <a:latin typeface="Consolas" panose="020B0609020204030204" pitchFamily="49" charset="0"/>
              </a:rPr>
              <a:t>        &lt;year&gt;2006&lt;/year&gt;</a:t>
            </a:r>
          </a:p>
          <a:p>
            <a:r>
              <a:rPr lang="en-US" altLang="zh-CN" sz="1100" dirty="0">
                <a:latin typeface="Consolas" panose="020B0609020204030204" pitchFamily="49" charset="0"/>
              </a:rPr>
              <a:t>        &lt;status&gt;borrowed&lt;/status&gt;</a:t>
            </a:r>
          </a:p>
          <a:p>
            <a:r>
              <a:rPr lang="en-US" altLang="zh-CN" sz="1100" dirty="0">
                <a:latin typeface="Consolas" panose="020B0609020204030204" pitchFamily="49" charset="0"/>
              </a:rPr>
              <a:t>    &lt;/book&gt;</a:t>
            </a:r>
          </a:p>
          <a:p>
            <a:r>
              <a:rPr lang="en-US" altLang="zh-CN" sz="1100" dirty="0">
                <a:latin typeface="Consolas" panose="020B0609020204030204" pitchFamily="49" charset="0"/>
              </a:rPr>
              <a:t>&lt;/library&gt;</a:t>
            </a:r>
          </a:p>
          <a:p>
            <a:endParaRPr lang="en-US" altLang="zh-CN" sz="1100" dirty="0">
              <a:latin typeface="Consolas" panose="020B0609020204030204" pitchFamily="49" charset="0"/>
            </a:endParaRPr>
          </a:p>
          <a:p>
            <a:r>
              <a:rPr lang="en-US" altLang="zh-CN" sz="1100" dirty="0">
                <a:latin typeface="Consolas" panose="020B0609020204030204" pitchFamily="49" charset="0"/>
              </a:rPr>
              <a:t>&lt;!--Welcome to THU Lib-XML system--&gt;</a:t>
            </a:r>
            <a:endParaRPr lang="zh-CN" altLang="en-US" sz="1100" dirty="0">
              <a:latin typeface="Consolas" panose="020B0609020204030204" pitchFamily="49" charset="0"/>
            </a:endParaRPr>
          </a:p>
        </p:txBody>
      </p:sp>
      <p:sp>
        <p:nvSpPr>
          <p:cNvPr id="19" name="文本框 18">
            <a:extLst>
              <a:ext uri="{FF2B5EF4-FFF2-40B4-BE49-F238E27FC236}">
                <a16:creationId xmlns:a16="http://schemas.microsoft.com/office/drawing/2014/main" id="{416D336F-A31C-A004-C529-0A761A1ED713}"/>
              </a:ext>
            </a:extLst>
          </p:cNvPr>
          <p:cNvSpPr txBox="1"/>
          <p:nvPr/>
        </p:nvSpPr>
        <p:spPr>
          <a:xfrm>
            <a:off x="7058165" y="3657594"/>
            <a:ext cx="1333442" cy="276999"/>
          </a:xfrm>
          <a:prstGeom prst="rect">
            <a:avLst/>
          </a:prstGeom>
          <a:noFill/>
        </p:spPr>
        <p:txBody>
          <a:bodyPr wrap="none" rtlCol="0">
            <a:spAutoFit/>
          </a:bodyPr>
          <a:lstStyle/>
          <a:p>
            <a:r>
              <a:rPr lang="en-US" altLang="zh-CN" sz="1200" dirty="0">
                <a:solidFill>
                  <a:schemeClr val="bg1">
                    <a:lumMod val="50000"/>
                  </a:schemeClr>
                </a:solidFill>
              </a:rPr>
              <a:t># fileload_test_4.xml</a:t>
            </a:r>
            <a:endParaRPr lang="zh-CN" altLang="en-US" sz="1200" dirty="0">
              <a:solidFill>
                <a:schemeClr val="bg1">
                  <a:lumMod val="50000"/>
                </a:schemeClr>
              </a:solidFill>
            </a:endParaRPr>
          </a:p>
        </p:txBody>
      </p:sp>
      <p:pic>
        <p:nvPicPr>
          <p:cNvPr id="21" name="图片 20">
            <a:extLst>
              <a:ext uri="{FF2B5EF4-FFF2-40B4-BE49-F238E27FC236}">
                <a16:creationId xmlns:a16="http://schemas.microsoft.com/office/drawing/2014/main" id="{DF4FAB24-257D-370B-425A-0E0485102B8D}"/>
              </a:ext>
            </a:extLst>
          </p:cNvPr>
          <p:cNvPicPr>
            <a:picLocks noChangeAspect="1"/>
          </p:cNvPicPr>
          <p:nvPr/>
        </p:nvPicPr>
        <p:blipFill>
          <a:blip r:embed="rId2"/>
          <a:stretch>
            <a:fillRect/>
          </a:stretch>
        </p:blipFill>
        <p:spPr>
          <a:xfrm>
            <a:off x="7088987" y="3989475"/>
            <a:ext cx="4454029" cy="2629488"/>
          </a:xfrm>
          <a:prstGeom prst="rect">
            <a:avLst/>
          </a:prstGeom>
        </p:spPr>
      </p:pic>
      <p:sp>
        <p:nvSpPr>
          <p:cNvPr id="17" name="矩形 16">
            <a:extLst>
              <a:ext uri="{FF2B5EF4-FFF2-40B4-BE49-F238E27FC236}">
                <a16:creationId xmlns:a16="http://schemas.microsoft.com/office/drawing/2014/main" id="{3C4224C2-512A-0D53-D9AB-C79BBA3846A5}"/>
              </a:ext>
            </a:extLst>
          </p:cNvPr>
          <p:cNvSpPr/>
          <p:nvPr/>
        </p:nvSpPr>
        <p:spPr>
          <a:xfrm>
            <a:off x="7351160" y="5296328"/>
            <a:ext cx="2861352" cy="86816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EA5752-2F13-9E86-653B-7CD4572455DD}"/>
              </a:ext>
            </a:extLst>
          </p:cNvPr>
          <p:cNvSpPr/>
          <p:nvPr/>
        </p:nvSpPr>
        <p:spPr>
          <a:xfrm>
            <a:off x="1335461" y="3145536"/>
            <a:ext cx="2733105" cy="99494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1E1A81BB-DA43-450A-A082-24FEF0271B37}"/>
              </a:ext>
            </a:extLst>
          </p:cNvPr>
          <p:cNvCxnSpPr>
            <a:cxnSpLocks/>
            <a:stCxn id="18" idx="1"/>
          </p:cNvCxnSpPr>
          <p:nvPr/>
        </p:nvCxnSpPr>
        <p:spPr>
          <a:xfrm flipH="1">
            <a:off x="6096000" y="2554537"/>
            <a:ext cx="992987" cy="6617"/>
          </a:xfrm>
          <a:prstGeom prst="straightConnector1">
            <a:avLst/>
          </a:prstGeom>
          <a:ln w="381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414A266-D2B9-D5B3-9BE5-831F78FEFE13}"/>
              </a:ext>
            </a:extLst>
          </p:cNvPr>
          <p:cNvSpPr txBox="1"/>
          <p:nvPr/>
        </p:nvSpPr>
        <p:spPr>
          <a:xfrm>
            <a:off x="1088996" y="1524000"/>
            <a:ext cx="5881955" cy="1311449"/>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功能效果展示</a:t>
            </a:r>
            <a:r>
              <a:rPr lang="en-US" altLang="zh-CN" sz="1600" dirty="0">
                <a:solidFill>
                  <a:srgbClr val="595959"/>
                </a:solidFill>
                <a:latin typeface="HarmonyOS Sans SC Medium" panose="00000600000000000000" pitchFamily="2" charset="-122"/>
                <a:ea typeface="HarmonyOS Sans SC Medium" panose="00000600000000000000" pitchFamily="2" charset="-122"/>
              </a:rPr>
              <a:t>(</a:t>
            </a:r>
            <a:r>
              <a:rPr lang="zh-CN" altLang="en-US" sz="1600" dirty="0">
                <a:solidFill>
                  <a:srgbClr val="595959"/>
                </a:solidFill>
                <a:latin typeface="HarmonyOS Sans SC Medium" panose="00000600000000000000" pitchFamily="2" charset="-122"/>
                <a:ea typeface="HarmonyOS Sans SC Medium" panose="00000600000000000000" pitchFamily="2" charset="-122"/>
              </a:rPr>
              <a:t>为避免代码过长故略去异常情况处理</a:t>
            </a:r>
            <a:r>
              <a:rPr lang="en-US" altLang="zh-CN" sz="1600" dirty="0">
                <a:solidFill>
                  <a:srgbClr val="595959"/>
                </a:solidFill>
                <a:latin typeface="HarmonyOS Sans SC Medium" panose="00000600000000000000" pitchFamily="2" charset="-122"/>
                <a:ea typeface="HarmonyOS Sans SC Medium" panose="00000600000000000000" pitchFamily="2" charset="-122"/>
              </a:rPr>
              <a:t>)</a:t>
            </a:r>
            <a:endParaRPr lang="zh-CN" altLang="en-US" sz="2000" dirty="0">
              <a:solidFill>
                <a:srgbClr val="595959"/>
              </a:solidFill>
              <a:latin typeface="HarmonyOS Sans SC Medium" panose="00000600000000000000" pitchFamily="2" charset="-122"/>
              <a:ea typeface="HarmonyOS Sans SC Medium" panose="00000600000000000000" pitchFamily="2" charset="-122"/>
            </a:endParaRPr>
          </a:p>
          <a:p>
            <a:pPr>
              <a:lnSpc>
                <a:spcPct val="150000"/>
              </a:lnSpc>
            </a:pPr>
            <a:endParaRPr lang="en-US" altLang="zh-CN" sz="2800" dirty="0">
              <a:solidFill>
                <a:srgbClr val="595959"/>
              </a:solidFill>
              <a:latin typeface="HarmonyOS Sans SC Medium" panose="00000600000000000000" pitchFamily="2" charset="-122"/>
              <a:ea typeface="HarmonyOS Sans SC Medium" panose="00000600000000000000" pitchFamily="2" charset="-122"/>
            </a:endParaRPr>
          </a:p>
        </p:txBody>
      </p:sp>
      <p:cxnSp>
        <p:nvCxnSpPr>
          <p:cNvPr id="24" name="直接箭头连接符 23">
            <a:extLst>
              <a:ext uri="{FF2B5EF4-FFF2-40B4-BE49-F238E27FC236}">
                <a16:creationId xmlns:a16="http://schemas.microsoft.com/office/drawing/2014/main" id="{AECE3363-5321-37CF-AAEA-EFDDB4508F54}"/>
              </a:ext>
            </a:extLst>
          </p:cNvPr>
          <p:cNvCxnSpPr>
            <a:cxnSpLocks/>
            <a:stCxn id="8" idx="3"/>
          </p:cNvCxnSpPr>
          <p:nvPr/>
        </p:nvCxnSpPr>
        <p:spPr>
          <a:xfrm>
            <a:off x="6087227" y="4764607"/>
            <a:ext cx="1243385" cy="531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D843345-C1EB-237E-7947-1080DAC61FBD}"/>
              </a:ext>
            </a:extLst>
          </p:cNvPr>
          <p:cNvSpPr txBox="1"/>
          <p:nvPr/>
        </p:nvSpPr>
        <p:spPr>
          <a:xfrm>
            <a:off x="925131" y="6426480"/>
            <a:ext cx="1194686" cy="276999"/>
          </a:xfrm>
          <a:prstGeom prst="rect">
            <a:avLst/>
          </a:prstGeom>
          <a:noFill/>
        </p:spPr>
        <p:txBody>
          <a:bodyPr wrap="none" rtlCol="0">
            <a:spAutoFit/>
          </a:bodyPr>
          <a:lstStyle/>
          <a:p>
            <a:r>
              <a:rPr lang="en-US" altLang="zh-CN" sz="1200" dirty="0">
                <a:solidFill>
                  <a:srgbClr val="1F1F1F"/>
                </a:solidFill>
              </a:rPr>
              <a:t># define _TEST_5_</a:t>
            </a:r>
            <a:endParaRPr lang="zh-CN" altLang="en-US" sz="1200" dirty="0">
              <a:solidFill>
                <a:srgbClr val="1F1F1F"/>
              </a:solidFill>
            </a:endParaRPr>
          </a:p>
        </p:txBody>
      </p:sp>
      <p:sp>
        <p:nvSpPr>
          <p:cNvPr id="8" name="矩形 7">
            <a:extLst>
              <a:ext uri="{FF2B5EF4-FFF2-40B4-BE49-F238E27FC236}">
                <a16:creationId xmlns:a16="http://schemas.microsoft.com/office/drawing/2014/main" id="{676D6014-1A9F-568C-3449-519059532E28}"/>
              </a:ext>
            </a:extLst>
          </p:cNvPr>
          <p:cNvSpPr/>
          <p:nvPr/>
        </p:nvSpPr>
        <p:spPr>
          <a:xfrm>
            <a:off x="995497" y="4556521"/>
            <a:ext cx="5091730" cy="4161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748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14</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5" y="1524000"/>
            <a:ext cx="9765651" cy="5354158"/>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通过对</a:t>
            </a:r>
            <a:r>
              <a:rPr lang="en-US" altLang="zh-CN" sz="2800" dirty="0" err="1">
                <a:latin typeface="HarmonyOS Sans SC Medium" panose="00000600000000000000" pitchFamily="2" charset="-122"/>
                <a:ea typeface="HarmonyOS Sans SC Medium" panose="00000600000000000000" pitchFamily="2" charset="-122"/>
              </a:rPr>
              <a:t>NewElement</a:t>
            </a:r>
            <a:r>
              <a:rPr lang="zh-CN" altLang="en-US" sz="2800" dirty="0">
                <a:latin typeface="HarmonyOS Sans SC Medium" panose="00000600000000000000" pitchFamily="2" charset="-122"/>
                <a:ea typeface="HarmonyOS Sans SC Medium" panose="00000600000000000000" pitchFamily="2" charset="-122"/>
              </a:rPr>
              <a:t>接口的拓展，</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2800" dirty="0">
                <a:latin typeface="HarmonyOS Sans SC Medium" panose="00000600000000000000" pitchFamily="2" charset="-122"/>
                <a:ea typeface="HarmonyOS Sans SC Medium" panose="00000600000000000000" pitchFamily="2" charset="-122"/>
              </a:rPr>
              <a:t>使得对</a:t>
            </a:r>
            <a:r>
              <a:rPr lang="en-US" altLang="zh-CN" sz="2800" dirty="0">
                <a:latin typeface="HarmonyOS Sans SC Medium" panose="00000600000000000000" pitchFamily="2" charset="-122"/>
                <a:ea typeface="HarmonyOS Sans SC Medium" panose="00000600000000000000" pitchFamily="2" charset="-122"/>
              </a:rPr>
              <a:t>XML</a:t>
            </a:r>
            <a:r>
              <a:rPr lang="zh-CN" altLang="en-US" sz="2800" dirty="0">
                <a:latin typeface="HarmonyOS Sans SC Medium" panose="00000600000000000000" pitchFamily="2" charset="-122"/>
                <a:ea typeface="HarmonyOS Sans SC Medium" panose="00000600000000000000" pitchFamily="2" charset="-122"/>
              </a:rPr>
              <a:t>节点的操作拥有更多选择</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2800" dirty="0">
                <a:latin typeface="HarmonyOS Sans SC Medium" panose="00000600000000000000" pitchFamily="2" charset="-122"/>
                <a:ea typeface="HarmonyOS Sans SC Medium" panose="00000600000000000000" pitchFamily="2" charset="-122"/>
              </a:rPr>
              <a:t>进一步改进思路：</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r>
              <a:rPr lang="en-US" altLang="zh-CN" sz="2800" dirty="0">
                <a:latin typeface="HarmonyOS Sans SC Medium" panose="00000600000000000000" pitchFamily="2" charset="-122"/>
                <a:ea typeface="HarmonyOS Sans SC Medium" panose="00000600000000000000" pitchFamily="2" charset="-122"/>
              </a:rPr>
              <a:t>·</a:t>
            </a:r>
            <a:r>
              <a:rPr lang="zh-CN" altLang="en-US" sz="2400" dirty="0">
                <a:latin typeface="HarmonyOS Sans SC Medium" panose="00000600000000000000" pitchFamily="2" charset="-122"/>
                <a:ea typeface="HarmonyOS Sans SC Medium" panose="00000600000000000000" pitchFamily="2" charset="-122"/>
              </a:rPr>
              <a:t>可将接口拓展至</a:t>
            </a:r>
            <a:r>
              <a:rPr lang="en-US" altLang="zh-CN" sz="2400" dirty="0" err="1">
                <a:latin typeface="HarmonyOS Sans SC Medium" panose="00000600000000000000" pitchFamily="2" charset="-122"/>
                <a:ea typeface="HarmonyOS Sans SC Medium" panose="00000600000000000000" pitchFamily="2" charset="-122"/>
              </a:rPr>
              <a:t>XMLNode</a:t>
            </a:r>
            <a:r>
              <a:rPr lang="zh-CN" altLang="en-US" sz="2400" dirty="0">
                <a:latin typeface="HarmonyOS Sans SC Medium" panose="00000600000000000000" pitchFamily="2" charset="-122"/>
                <a:ea typeface="HarmonyOS Sans SC Medium" panose="00000600000000000000" pitchFamily="2" charset="-122"/>
              </a:rPr>
              <a:t>等其他派生类</a:t>
            </a:r>
            <a:endParaRPr lang="en-US" altLang="zh-CN" sz="2400" dirty="0">
              <a:latin typeface="HarmonyOS Sans SC Medium" panose="00000600000000000000" pitchFamily="2" charset="-122"/>
              <a:ea typeface="HarmonyOS Sans SC Medium" panose="00000600000000000000" pitchFamily="2" charset="-122"/>
            </a:endParaRPr>
          </a:p>
          <a:p>
            <a:pPr>
              <a:lnSpc>
                <a:spcPct val="150000"/>
              </a:lnSpc>
            </a:pPr>
            <a:r>
              <a:rPr lang="en-US" altLang="zh-CN" sz="2400" dirty="0">
                <a:latin typeface="HarmonyOS Sans SC Medium" panose="00000600000000000000" pitchFamily="2" charset="-122"/>
                <a:ea typeface="HarmonyOS Sans SC Medium" panose="00000600000000000000" pitchFamily="2" charset="-122"/>
              </a:rPr>
              <a:t>·</a:t>
            </a:r>
            <a:r>
              <a:rPr lang="zh-CN" altLang="en-US" sz="2400" dirty="0">
                <a:latin typeface="HarmonyOS Sans SC Medium" panose="00000600000000000000" pitchFamily="2" charset="-122"/>
                <a:ea typeface="HarmonyOS Sans SC Medium" panose="00000600000000000000" pitchFamily="2" charset="-122"/>
              </a:rPr>
              <a:t>针对上一条，可尝试在</a:t>
            </a:r>
            <a:r>
              <a:rPr lang="en-US" altLang="zh-CN" sz="2400" dirty="0" err="1">
                <a:latin typeface="HarmonyOS Sans SC Medium" panose="00000600000000000000" pitchFamily="2" charset="-122"/>
                <a:ea typeface="HarmonyOS Sans SC Medium" panose="00000600000000000000" pitchFamily="2" charset="-122"/>
              </a:rPr>
              <a:t>XMLNode</a:t>
            </a:r>
            <a:r>
              <a:rPr lang="zh-CN" altLang="en-US" sz="2400" dirty="0">
                <a:latin typeface="HarmonyOS Sans SC Medium" panose="00000600000000000000" pitchFamily="2" charset="-122"/>
                <a:ea typeface="HarmonyOS Sans SC Medium" panose="00000600000000000000" pitchFamily="2" charset="-122"/>
              </a:rPr>
              <a:t>层面提供通用接口，提高代码复用度</a:t>
            </a:r>
            <a:endParaRPr lang="en-US" altLang="zh-CN" sz="2400" dirty="0">
              <a:latin typeface="HarmonyOS Sans SC Medium" panose="00000600000000000000" pitchFamily="2" charset="-122"/>
              <a:ea typeface="HarmonyOS Sans SC Medium" panose="00000600000000000000" pitchFamily="2" charset="-122"/>
            </a:endParaRPr>
          </a:p>
          <a:p>
            <a:pPr>
              <a:lnSpc>
                <a:spcPct val="150000"/>
              </a:lnSpc>
            </a:pPr>
            <a:r>
              <a:rPr lang="en-US" altLang="zh-CN" sz="2400" dirty="0">
                <a:latin typeface="HarmonyOS Sans SC Medium" panose="00000600000000000000" pitchFamily="2" charset="-122"/>
                <a:ea typeface="HarmonyOS Sans SC Medium" panose="00000600000000000000" pitchFamily="2" charset="-122"/>
              </a:rPr>
              <a:t>·</a:t>
            </a:r>
            <a:r>
              <a:rPr lang="zh-CN" altLang="en-US" sz="2400" dirty="0">
                <a:latin typeface="HarmonyOS Sans SC Medium" panose="00000600000000000000" pitchFamily="2" charset="-122"/>
                <a:ea typeface="HarmonyOS Sans SC Medium" panose="00000600000000000000" pitchFamily="2" charset="-122"/>
              </a:rPr>
              <a:t>尝试支持更多编码格式，如</a:t>
            </a:r>
            <a:r>
              <a:rPr lang="en-US" altLang="zh-CN" sz="2400" dirty="0">
                <a:latin typeface="HarmonyOS Sans SC Medium" panose="00000600000000000000" pitchFamily="2" charset="-122"/>
                <a:ea typeface="HarmonyOS Sans SC Medium" panose="00000600000000000000" pitchFamily="2" charset="-122"/>
              </a:rPr>
              <a:t>GB18030</a:t>
            </a:r>
          </a:p>
          <a:p>
            <a:pPr>
              <a:lnSpc>
                <a:spcPct val="150000"/>
              </a:lnSpc>
            </a:pPr>
            <a:r>
              <a:rPr lang="en-US" altLang="zh-CN" sz="2400" dirty="0">
                <a:latin typeface="HarmonyOS Sans SC Medium" panose="00000600000000000000" pitchFamily="2" charset="-122"/>
                <a:ea typeface="HarmonyOS Sans SC Medium" panose="00000600000000000000" pitchFamily="2" charset="-122"/>
              </a:rPr>
              <a:t>·……</a:t>
            </a: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51445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pPr>
              <a:lnSpc>
                <a:spcPct val="100000"/>
              </a:lnSpc>
            </a:pPr>
            <a:r>
              <a:rPr lang="en-US" altLang="zh-CN" dirty="0"/>
              <a:t>THANKS</a:t>
            </a:r>
            <a:br>
              <a:rPr lang="en-US" dirty="0"/>
            </a:br>
            <a:r>
              <a:rPr lang="zh-CN" altLang="en-US" dirty="0">
                <a:latin typeface="HarmonyOS Sans SC Medium" panose="00000600000000000000" pitchFamily="2" charset="-122"/>
                <a:ea typeface="HarmonyOS Sans SC Medium" panose="00000600000000000000" pitchFamily="2" charset="-122"/>
              </a:rPr>
              <a:t>谢谢观看</a:t>
            </a:r>
            <a:endParaRPr lang="en-US" dirty="0">
              <a:latin typeface="HarmonyOS Sans SC Medium" panose="00000600000000000000" pitchFamily="2" charset="-122"/>
              <a:ea typeface="HarmonyOS Sans SC Medium" panose="00000600000000000000" pitchFamily="2" charset="-122"/>
            </a:endParaRP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zh-CN" altLang="en-US" dirty="0">
                <a:latin typeface="HarmonyOS Sans SC Light" panose="00000400000000000000" pitchFamily="2" charset="-122"/>
                <a:ea typeface="HarmonyOS Sans SC Light" panose="00000400000000000000" pitchFamily="2" charset="-122"/>
              </a:rPr>
              <a:t>郑皓之 计</a:t>
            </a:r>
            <a:r>
              <a:rPr lang="en-US" altLang="zh-CN" dirty="0"/>
              <a:t>36 2023012168</a:t>
            </a:r>
            <a:r>
              <a:rPr lang="en-US" dirty="0"/>
              <a:t>​</a:t>
            </a:r>
          </a:p>
        </p:txBody>
      </p:sp>
    </p:spTree>
    <p:extLst>
      <p:ext uri="{BB962C8B-B14F-4D97-AF65-F5344CB8AC3E}">
        <p14:creationId xmlns:p14="http://schemas.microsoft.com/office/powerpoint/2010/main" val="240215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简介</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524000"/>
            <a:ext cx="5881955" cy="4846327"/>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什么是</a:t>
            </a:r>
            <a:r>
              <a:rPr lang="en-US" altLang="zh-CN" sz="2800" dirty="0">
                <a:latin typeface="HarmonyOS Sans SC Medium" panose="00000600000000000000" pitchFamily="2" charset="-122"/>
                <a:ea typeface="HarmonyOS Sans SC Medium" panose="00000600000000000000" pitchFamily="2" charset="-122"/>
              </a:rPr>
              <a:t>TinyXML-2</a:t>
            </a:r>
            <a:r>
              <a:rPr lang="zh-CN" altLang="en-US" sz="2800" dirty="0">
                <a:latin typeface="HarmonyOS Sans SC Medium" panose="00000600000000000000" pitchFamily="2" charset="-122"/>
                <a:ea typeface="HarmonyOS Sans SC Medium" panose="00000600000000000000" pitchFamily="2" charset="-122"/>
              </a:rPr>
              <a:t>？</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zh-CN" altLang="en-US" dirty="0">
                <a:latin typeface="HarmonyOS Sans SC Medium" panose="00000600000000000000" pitchFamily="2" charset="-122"/>
                <a:ea typeface="HarmonyOS Sans SC Medium" panose="00000600000000000000" pitchFamily="2" charset="-122"/>
              </a:rPr>
              <a:t>简单来说，</a:t>
            </a:r>
            <a:r>
              <a:rPr lang="en-US" altLang="zh-CN" dirty="0">
                <a:latin typeface="HarmonyOS Sans SC Medium" panose="00000600000000000000" pitchFamily="2" charset="-122"/>
                <a:ea typeface="HarmonyOS Sans SC Medium" panose="00000600000000000000" pitchFamily="2" charset="-122"/>
              </a:rPr>
              <a:t>TinyXML-2 </a:t>
            </a:r>
            <a:r>
              <a:rPr lang="zh-CN" altLang="en-US" dirty="0">
                <a:latin typeface="HarmonyOS Sans SC Medium" panose="00000600000000000000" pitchFamily="2" charset="-122"/>
                <a:ea typeface="HarmonyOS Sans SC Medium" panose="00000600000000000000" pitchFamily="2" charset="-122"/>
              </a:rPr>
              <a:t>是一个小型、集成式的 </a:t>
            </a:r>
            <a:r>
              <a:rPr lang="en-US" altLang="zh-CN" dirty="0">
                <a:latin typeface="HarmonyOS Sans SC Medium" panose="00000600000000000000" pitchFamily="2" charset="-122"/>
                <a:ea typeface="HarmonyOS Sans SC Medium" panose="00000600000000000000" pitchFamily="2" charset="-122"/>
              </a:rPr>
              <a:t>C++ XML </a:t>
            </a:r>
            <a:r>
              <a:rPr lang="zh-CN" altLang="en-US" dirty="0">
                <a:latin typeface="HarmonyOS Sans SC Medium" panose="00000600000000000000" pitchFamily="2" charset="-122"/>
                <a:ea typeface="HarmonyOS Sans SC Medium" panose="00000600000000000000" pitchFamily="2" charset="-122"/>
              </a:rPr>
              <a:t>编辑器，可以轻松完成</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文件的读取、解析、修改、打印、保存。超小的体积（仅两个文件）使其可以被轻松地集成到各类项目中。</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TinyXML-2 </a:t>
            </a:r>
            <a:r>
              <a:rPr lang="zh-CN" altLang="en-US" dirty="0">
                <a:latin typeface="HarmonyOS Sans SC Medium" panose="00000600000000000000" pitchFamily="2" charset="-122"/>
                <a:ea typeface="HarmonyOS Sans SC Medium" panose="00000600000000000000" pitchFamily="2" charset="-122"/>
              </a:rPr>
              <a:t>使用</a:t>
            </a:r>
            <a:r>
              <a:rPr lang="en-US" altLang="zh-CN" dirty="0">
                <a:latin typeface="HarmonyOS Sans SC Medium" panose="00000600000000000000" pitchFamily="2" charset="-122"/>
                <a:ea typeface="HarmonyOS Sans SC Medium" panose="00000600000000000000" pitchFamily="2" charset="-122"/>
              </a:rPr>
              <a:t>Document Object Model</a:t>
            </a:r>
            <a:r>
              <a:rPr lang="zh-CN" altLang="en-US" dirty="0">
                <a:latin typeface="HarmonyOS Sans SC Medium" panose="00000600000000000000" pitchFamily="2" charset="-122"/>
                <a:ea typeface="HarmonyOS Sans SC Medium" panose="00000600000000000000" pitchFamily="2" charset="-122"/>
              </a:rPr>
              <a:t> </a:t>
            </a:r>
            <a:r>
              <a:rPr lang="en-US" altLang="zh-CN" dirty="0">
                <a:latin typeface="HarmonyOS Sans SC Medium" panose="00000600000000000000" pitchFamily="2" charset="-122"/>
                <a:ea typeface="HarmonyOS Sans SC Medium" panose="00000600000000000000" pitchFamily="2" charset="-122"/>
              </a:rPr>
              <a:t>(DOM)</a:t>
            </a:r>
            <a:r>
              <a:rPr lang="zh-CN" altLang="en-US" dirty="0">
                <a:latin typeface="HarmonyOS Sans SC Medium" panose="00000600000000000000" pitchFamily="2" charset="-122"/>
                <a:ea typeface="HarmonyOS Sans SC Medium" panose="00000600000000000000" pitchFamily="2" charset="-122"/>
              </a:rPr>
              <a:t>完成</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文件中类别、数据、注释、声明的统一化</a:t>
            </a:r>
            <a:r>
              <a:rPr lang="en-US" altLang="zh-CN" dirty="0">
                <a:latin typeface="HarmonyOS Sans SC Medium" panose="00000600000000000000" pitchFamily="2" charset="-122"/>
                <a:ea typeface="HarmonyOS Sans SC Medium" panose="00000600000000000000" pitchFamily="2" charset="-122"/>
              </a:rPr>
              <a:t>——</a:t>
            </a:r>
            <a:r>
              <a:rPr lang="en-US" altLang="zh-CN" b="1" dirty="0" err="1">
                <a:latin typeface="HarmonyOS Sans SC Medium" panose="00000600000000000000" pitchFamily="2" charset="-122"/>
                <a:ea typeface="HarmonyOS Sans SC Medium" panose="00000600000000000000" pitchFamily="2" charset="-122"/>
              </a:rPr>
              <a:t>XMLNode</a:t>
            </a:r>
            <a:r>
              <a:rPr lang="zh-CN" altLang="en-US" dirty="0">
                <a:latin typeface="HarmonyOS Sans SC Medium" panose="00000600000000000000" pitchFamily="2" charset="-122"/>
                <a:ea typeface="HarmonyOS Sans SC Medium" panose="00000600000000000000" pitchFamily="2" charset="-122"/>
              </a:rPr>
              <a:t>，即以“</a:t>
            </a:r>
            <a:r>
              <a:rPr lang="en-US" altLang="zh-CN" dirty="0">
                <a:latin typeface="HarmonyOS Sans SC Medium" panose="00000600000000000000" pitchFamily="2" charset="-122"/>
                <a:ea typeface="HarmonyOS Sans SC Medium" panose="00000600000000000000" pitchFamily="2" charset="-122"/>
              </a:rPr>
              <a:t>&lt;</a:t>
            </a:r>
            <a:r>
              <a:rPr lang="zh-CN" altLang="en-US" dirty="0">
                <a:latin typeface="HarmonyOS Sans SC Medium" panose="00000600000000000000" pitchFamily="2" charset="-122"/>
                <a:ea typeface="HarmonyOS Sans SC Medium" panose="00000600000000000000" pitchFamily="2" charset="-122"/>
              </a:rPr>
              <a:t>”“</a:t>
            </a:r>
            <a:r>
              <a:rPr lang="en-US" altLang="zh-CN" dirty="0">
                <a:latin typeface="HarmonyOS Sans SC Medium" panose="00000600000000000000" pitchFamily="2" charset="-122"/>
                <a:ea typeface="HarmonyOS Sans SC Medium" panose="00000600000000000000" pitchFamily="2" charset="-122"/>
              </a:rPr>
              <a:t>&gt;</a:t>
            </a:r>
            <a:r>
              <a:rPr lang="zh-CN" altLang="en-US" dirty="0">
                <a:latin typeface="HarmonyOS Sans SC Medium" panose="00000600000000000000" pitchFamily="2" charset="-122"/>
                <a:ea typeface="HarmonyOS Sans SC Medium" panose="00000600000000000000" pitchFamily="2" charset="-122"/>
              </a:rPr>
              <a:t>”组成的节点为基本单元完成</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的对象化，并通过</a:t>
            </a:r>
            <a:r>
              <a:rPr lang="en-US" altLang="zh-CN" dirty="0" err="1">
                <a:latin typeface="HarmonyOS Sans SC Medium" panose="00000600000000000000" pitchFamily="2" charset="-122"/>
                <a:ea typeface="HarmonyOS Sans SC Medium" panose="00000600000000000000" pitchFamily="2" charset="-122"/>
              </a:rPr>
              <a:t>XMLDocument</a:t>
            </a:r>
            <a:r>
              <a:rPr lang="zh-CN" altLang="en-US" dirty="0">
                <a:latin typeface="HarmonyOS Sans SC Medium" panose="00000600000000000000" pitchFamily="2" charset="-122"/>
                <a:ea typeface="HarmonyOS Sans SC Medium" panose="00000600000000000000" pitchFamily="2" charset="-122"/>
              </a:rPr>
              <a:t>完成</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的整体封装。</a:t>
            </a:r>
            <a:endParaRPr lang="en-US" altLang="zh-CN" dirty="0">
              <a:latin typeface="HarmonyOS Sans SC Medium" panose="00000600000000000000" pitchFamily="2" charset="-122"/>
              <a:ea typeface="HarmonyOS Sans SC Medium" panose="00000600000000000000" pitchFamily="2" charset="-122"/>
            </a:endParaRPr>
          </a:p>
        </p:txBody>
      </p:sp>
      <p:pic>
        <p:nvPicPr>
          <p:cNvPr id="11" name="图片 10">
            <a:extLst>
              <a:ext uri="{FF2B5EF4-FFF2-40B4-BE49-F238E27FC236}">
                <a16:creationId xmlns:a16="http://schemas.microsoft.com/office/drawing/2014/main" id="{33EFAB5B-A341-E4F6-E21C-268CE134EFAB}"/>
              </a:ext>
            </a:extLst>
          </p:cNvPr>
          <p:cNvPicPr>
            <a:picLocks noChangeAspect="1"/>
          </p:cNvPicPr>
          <p:nvPr/>
        </p:nvPicPr>
        <p:blipFill>
          <a:blip r:embed="rId2"/>
          <a:stretch>
            <a:fillRect/>
          </a:stretch>
        </p:blipFill>
        <p:spPr>
          <a:xfrm>
            <a:off x="7104822" y="1725790"/>
            <a:ext cx="4691372" cy="2727541"/>
          </a:xfrm>
          <a:prstGeom prst="rect">
            <a:avLst/>
          </a:prstGeom>
        </p:spPr>
      </p:pic>
      <p:pic>
        <p:nvPicPr>
          <p:cNvPr id="13" name="图片 12">
            <a:extLst>
              <a:ext uri="{FF2B5EF4-FFF2-40B4-BE49-F238E27FC236}">
                <a16:creationId xmlns:a16="http://schemas.microsoft.com/office/drawing/2014/main" id="{2662690D-ABE0-6030-C8C1-9D663E2D93C4}"/>
              </a:ext>
            </a:extLst>
          </p:cNvPr>
          <p:cNvPicPr>
            <a:picLocks noChangeAspect="1"/>
          </p:cNvPicPr>
          <p:nvPr/>
        </p:nvPicPr>
        <p:blipFill>
          <a:blip r:embed="rId3"/>
          <a:stretch>
            <a:fillRect/>
          </a:stretch>
        </p:blipFill>
        <p:spPr>
          <a:xfrm>
            <a:off x="7104822" y="4677444"/>
            <a:ext cx="2545556" cy="1479174"/>
          </a:xfrm>
          <a:prstGeom prst="rect">
            <a:avLst/>
          </a:prstGeom>
        </p:spPr>
      </p:pic>
    </p:spTree>
    <p:extLst>
      <p:ext uri="{BB962C8B-B14F-4D97-AF65-F5344CB8AC3E}">
        <p14:creationId xmlns:p14="http://schemas.microsoft.com/office/powerpoint/2010/main" val="336694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常用操作</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354479"/>
            <a:ext cx="10900946" cy="5262979"/>
          </a:xfrm>
          <a:prstGeom prst="rect">
            <a:avLst/>
          </a:prstGeom>
          <a:noFill/>
        </p:spPr>
        <p:txBody>
          <a:bodyPr wrap="square">
            <a:spAutoFit/>
          </a:bodyPr>
          <a:lstStyle/>
          <a:p>
            <a:pPr>
              <a:lnSpc>
                <a:spcPct val="150000"/>
              </a:lnSpc>
            </a:pPr>
            <a:r>
              <a:rPr lang="zh-CN" altLang="en-US" sz="1600" dirty="0">
                <a:latin typeface="HarmonyOS Sans SC Medium" panose="00000600000000000000" pitchFamily="2" charset="-122"/>
                <a:ea typeface="HarmonyOS Sans SC Medium" panose="00000600000000000000" pitchFamily="2" charset="-122"/>
              </a:rPr>
              <a:t>创建</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对象：</a:t>
            </a:r>
            <a:r>
              <a:rPr lang="en-US" altLang="zh-CN" sz="1600" b="0" dirty="0">
                <a:solidFill>
                  <a:srgbClr val="4EC9B0"/>
                </a:solidFill>
                <a:effectLst/>
                <a:highlight>
                  <a:srgbClr val="1F1F1F"/>
                </a:highlight>
                <a:latin typeface="Consolas" panose="020B0609020204030204" pitchFamily="49" charset="0"/>
              </a:rPr>
              <a:t> </a:t>
            </a:r>
            <a:r>
              <a:rPr lang="en-US" altLang="zh-CN" sz="1600" b="0" dirty="0" err="1">
                <a:solidFill>
                  <a:srgbClr val="4EC9B0"/>
                </a:solidFill>
                <a:effectLst/>
                <a:highlight>
                  <a:srgbClr val="1F1F1F"/>
                </a:highlight>
                <a:latin typeface="Consolas" panose="020B0609020204030204" pitchFamily="49" charset="0"/>
              </a:rPr>
              <a:t>XMLDocument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9CDCFE"/>
                </a:solidFill>
                <a:effectLst/>
                <a:highlight>
                  <a:srgbClr val="1F1F1F"/>
                </a:highlight>
                <a:latin typeface="Consolas" panose="020B0609020204030204" pitchFamily="49" charset="0"/>
              </a:rPr>
              <a:t>doc</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创建</a:t>
            </a:r>
            <a:r>
              <a:rPr lang="en-US" altLang="zh-CN" sz="1600" dirty="0" err="1">
                <a:latin typeface="HarmonyOS Sans SC Medium" panose="00000600000000000000" pitchFamily="2" charset="-122"/>
                <a:ea typeface="HarmonyOS Sans SC Medium" panose="00000600000000000000" pitchFamily="2" charset="-122"/>
              </a:rPr>
              <a:t>XMLElement</a:t>
            </a:r>
            <a:r>
              <a:rPr lang="zh-CN" altLang="en-US" sz="1600" dirty="0">
                <a:latin typeface="HarmonyOS Sans SC Medium" panose="00000600000000000000" pitchFamily="2" charset="-122"/>
                <a:ea typeface="HarmonyOS Sans SC Medium" panose="00000600000000000000" pitchFamily="2" charset="-122"/>
              </a:rPr>
              <a:t>指针：</a:t>
            </a:r>
            <a:r>
              <a:rPr lang="en-US" altLang="zh-CN" sz="1600" b="0" dirty="0">
                <a:solidFill>
                  <a:srgbClr val="4EC9B0"/>
                </a:solidFill>
                <a:effectLst/>
                <a:highlight>
                  <a:srgbClr val="1F1F1F"/>
                </a:highlight>
                <a:latin typeface="Consolas" panose="020B0609020204030204" pitchFamily="49" charset="0"/>
              </a:rPr>
              <a:t> </a:t>
            </a:r>
            <a:r>
              <a:rPr lang="en-US" altLang="zh-CN" sz="1600" b="0" dirty="0" err="1">
                <a:solidFill>
                  <a:srgbClr val="4EC9B0"/>
                </a:solidFill>
                <a:effectLst/>
                <a:highlight>
                  <a:srgbClr val="1F1F1F"/>
                </a:highlight>
                <a:latin typeface="Consolas" panose="020B0609020204030204" pitchFamily="49" charset="0"/>
              </a:rPr>
              <a:t>XMLElement</a:t>
            </a:r>
            <a:r>
              <a:rPr lang="en-US" altLang="zh-CN" sz="1600" b="0" dirty="0">
                <a:solidFill>
                  <a:srgbClr val="4EC9B0"/>
                </a:solidFill>
                <a:effectLst/>
                <a:highlight>
                  <a:srgbClr val="1F1F1F"/>
                </a:highlight>
                <a:latin typeface="Consolas" panose="020B0609020204030204" pitchFamily="49" charset="0"/>
              </a:rPr>
              <a:t>*</a:t>
            </a:r>
            <a:r>
              <a:rPr lang="en-US" altLang="zh-CN" sz="1600" b="0" dirty="0">
                <a:solidFill>
                  <a:srgbClr val="CCCCCC"/>
                </a:solidFill>
                <a:effectLst/>
                <a:highlight>
                  <a:srgbClr val="1F1F1F"/>
                </a:highlight>
                <a:latin typeface="Consolas" panose="020B0609020204030204" pitchFamily="49" charset="0"/>
              </a:rPr>
              <a:t> </a:t>
            </a:r>
            <a:r>
              <a:rPr lang="en-US" altLang="zh-CN" sz="1600" dirty="0" err="1">
                <a:solidFill>
                  <a:srgbClr val="9CDCFE"/>
                </a:solidFill>
                <a:highlight>
                  <a:srgbClr val="1F1F1F"/>
                </a:highlight>
                <a:latin typeface="Consolas" panose="020B0609020204030204" pitchFamily="49" charset="0"/>
              </a:rPr>
              <a:t>ele</a:t>
            </a:r>
            <a:r>
              <a:rPr lang="en-US" altLang="zh-CN" sz="1600" dirty="0">
                <a:solidFill>
                  <a:srgbClr val="9CDCFE"/>
                </a:solidFill>
                <a:highlight>
                  <a:srgbClr val="1F1F1F"/>
                </a:highlight>
                <a:latin typeface="Consolas" panose="020B0609020204030204" pitchFamily="49" charset="0"/>
              </a:rPr>
              <a:t> = ……</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p>
          <a:p>
            <a:pPr>
              <a:lnSpc>
                <a:spcPct val="150000"/>
              </a:lnSpc>
            </a:pPr>
            <a:r>
              <a:rPr lang="zh-CN" altLang="en-US" sz="1600" dirty="0">
                <a:latin typeface="HarmonyOS Sans SC Medium" panose="00000600000000000000" pitchFamily="2" charset="-122"/>
                <a:ea typeface="HarmonyOS Sans SC Medium" panose="00000600000000000000" pitchFamily="2" charset="-122"/>
              </a:rPr>
              <a:t>从</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文件读取：</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LoadFile</a:t>
            </a:r>
            <a:r>
              <a:rPr lang="en-US" altLang="zh-CN" sz="1600" b="0" dirty="0">
                <a:solidFill>
                  <a:srgbClr val="CCCCCC"/>
                </a:solidFill>
                <a:effectLst/>
                <a:highlight>
                  <a:srgbClr val="1F1F1F"/>
                </a:highlight>
                <a:latin typeface="Consolas" panose="020B0609020204030204" pitchFamily="49" charset="0"/>
              </a:rPr>
              <a:t>(</a:t>
            </a:r>
            <a:r>
              <a:rPr lang="en-US" altLang="zh-CN" sz="1600" dirty="0">
                <a:solidFill>
                  <a:srgbClr val="CE9178"/>
                </a:solidFill>
                <a:highlight>
                  <a:srgbClr val="1F1F1F"/>
                </a:highlight>
                <a:latin typeface="Consolas" panose="020B0609020204030204" pitchFamily="49" charset="0"/>
              </a:rPr>
              <a:t>"</a:t>
            </a:r>
            <a:r>
              <a:rPr lang="en-US" altLang="zh-CN" sz="1600" b="0" dirty="0">
                <a:solidFill>
                  <a:srgbClr val="CE9178"/>
                </a:solidFill>
                <a:effectLst/>
                <a:highlight>
                  <a:srgbClr val="1F1F1F"/>
                </a:highlight>
                <a:latin typeface="Consolas" panose="020B0609020204030204" pitchFamily="49" charset="0"/>
              </a:rPr>
              <a:t>filename.xml</a:t>
            </a:r>
            <a:r>
              <a:rPr lang="en-US" altLang="zh-CN" sz="1600" dirty="0">
                <a:solidFill>
                  <a:srgbClr val="CE9178"/>
                </a:solidFill>
                <a:highlight>
                  <a:srgbClr val="1F1F1F"/>
                </a:highlight>
                <a:latin typeface="Consolas" panose="020B0609020204030204" pitchFamily="49" charset="0"/>
              </a:rPr>
              <a:t>"</a:t>
            </a:r>
            <a:r>
              <a:rPr lang="en-US" altLang="zh-CN" sz="1600" b="0" dirty="0">
                <a:solidFill>
                  <a:srgbClr val="CCCCCC"/>
                </a:solidFill>
                <a:effectLst/>
                <a:highlight>
                  <a:srgbClr val="1F1F1F"/>
                </a:highlight>
                <a:latin typeface="Consolas" panose="020B0609020204030204" pitchFamily="49" charset="0"/>
              </a:rPr>
              <a:t>);</a:t>
            </a:r>
            <a:r>
              <a:rPr lang="zh-CN" altLang="en-US" sz="1600" b="0" dirty="0">
                <a:solidFill>
                  <a:srgbClr val="CCCCCC"/>
                </a:solidFill>
                <a:effectLst/>
                <a:highlight>
                  <a:srgbClr val="1F1F1F"/>
                </a:highlight>
                <a:latin typeface="HarmonyOS Sans SC Medium" panose="00000600000000000000" pitchFamily="2" charset="-122"/>
                <a:ea typeface="HarmonyOS Sans SC Medium" panose="000006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   从</a:t>
            </a:r>
            <a:r>
              <a:rPr lang="en-US" altLang="zh-CN" sz="1600" dirty="0">
                <a:latin typeface="HarmonyOS Sans SC Medium" panose="00000600000000000000" pitchFamily="2" charset="-122"/>
                <a:ea typeface="HarmonyOS Sans SC Medium" panose="00000600000000000000" pitchFamily="2" charset="-122"/>
              </a:rPr>
              <a:t>char*</a:t>
            </a:r>
            <a:r>
              <a:rPr lang="zh-CN" altLang="en-US" sz="1600" dirty="0">
                <a:latin typeface="HarmonyOS Sans SC Medium" panose="00000600000000000000" pitchFamily="2" charset="-122"/>
                <a:ea typeface="HarmonyOS Sans SC Medium" panose="00000600000000000000" pitchFamily="2" charset="-122"/>
              </a:rPr>
              <a:t>中读取：</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Parse</a:t>
            </a:r>
            <a:r>
              <a:rPr lang="en-US" altLang="zh-CN" sz="1600" b="0" dirty="0">
                <a:solidFill>
                  <a:srgbClr val="CCCCCC"/>
                </a:solidFill>
                <a:effectLst/>
                <a:highlight>
                  <a:srgbClr val="1F1F1F"/>
                </a:highlight>
                <a:latin typeface="Consolas" panose="020B0609020204030204" pitchFamily="49" charset="0"/>
              </a:rPr>
              <a:t>(</a:t>
            </a:r>
            <a:r>
              <a:rPr lang="en-US" altLang="zh-CN" sz="1600" dirty="0">
                <a:solidFill>
                  <a:srgbClr val="4EC9B0"/>
                </a:solidFill>
                <a:highlight>
                  <a:srgbClr val="1F1F1F"/>
                </a:highlight>
                <a:latin typeface="Consolas" panose="020B0609020204030204" pitchFamily="49" charset="0"/>
              </a:rPr>
              <a:t>char</a:t>
            </a:r>
            <a:r>
              <a:rPr lang="zh-CN" altLang="en-US" sz="1600" b="0" dirty="0">
                <a:solidFill>
                  <a:srgbClr val="569CD6"/>
                </a:solidFill>
                <a:effectLst/>
                <a:highlight>
                  <a:srgbClr val="1F1F1F"/>
                </a:highlight>
                <a:latin typeface="Consolas" panose="020B0609020204030204" pitchFamily="49" charset="0"/>
              </a:rPr>
              <a:t>*</a:t>
            </a:r>
            <a:r>
              <a:rPr lang="en-US" altLang="zh-CN" sz="1600" b="0" dirty="0">
                <a:solidFill>
                  <a:srgbClr val="CE9178"/>
                </a:solidFill>
                <a:effectLst/>
                <a:highlight>
                  <a:srgbClr val="1F1F1F"/>
                </a:highlight>
                <a:latin typeface="Consolas" panose="020B0609020204030204" pitchFamily="49" charset="0"/>
              </a:rPr>
              <a:t> </a:t>
            </a:r>
            <a:r>
              <a:rPr lang="en-US" altLang="zh-CN" sz="1600" dirty="0">
                <a:solidFill>
                  <a:srgbClr val="9CDCFE"/>
                </a:solidFill>
                <a:highlight>
                  <a:srgbClr val="1F1F1F"/>
                </a:highlight>
                <a:latin typeface="Consolas" panose="020B0609020204030204" pitchFamily="49" charset="0"/>
              </a:rPr>
              <a:t>xml</a:t>
            </a:r>
            <a:r>
              <a:rPr lang="en-US" altLang="zh-CN" sz="1600" b="0" dirty="0">
                <a:solidFill>
                  <a:srgbClr val="CCCCCC"/>
                </a:solidFill>
                <a:effectLst/>
                <a:highlight>
                  <a:srgbClr val="1F1F1F"/>
                </a:highlight>
                <a:latin typeface="Consolas" panose="020B0609020204030204" pitchFamily="49" charset="0"/>
              </a:rPr>
              <a:t>);</a:t>
            </a:r>
          </a:p>
          <a:p>
            <a:pPr>
              <a:lnSpc>
                <a:spcPct val="150000"/>
              </a:lnSpc>
            </a:pP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获取根元素：</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RootElement</a:t>
            </a:r>
            <a:r>
              <a:rPr lang="en-US" altLang="zh-CN" sz="1600" b="0" dirty="0">
                <a:solidFill>
                  <a:srgbClr val="CCCCCC"/>
                </a:solidFill>
                <a:effectLst/>
                <a:highlight>
                  <a:srgbClr val="1F1F1F"/>
                </a:highlight>
                <a:latin typeface="Consolas" panose="020B0609020204030204" pitchFamily="49" charset="0"/>
              </a:rPr>
              <a:t>();</a:t>
            </a:r>
            <a:endParaRPr lang="en-US" altLang="zh-CN" sz="1600" b="0" dirty="0">
              <a:solidFill>
                <a:srgbClr val="CCCCCC"/>
              </a:solidFill>
              <a:effectLst/>
              <a:highlight>
                <a:srgbClr val="1F1F1F"/>
              </a:highlight>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创建新元素节点（</a:t>
            </a:r>
            <a:r>
              <a:rPr lang="en-US" altLang="zh-CN" sz="1600" dirty="0" err="1">
                <a:latin typeface="HarmonyOS Sans SC Medium" panose="00000600000000000000" pitchFamily="2" charset="-122"/>
                <a:ea typeface="HarmonyOS Sans SC Medium" panose="00000600000000000000" pitchFamily="2" charset="-122"/>
              </a:rPr>
              <a:t>NewComment</a:t>
            </a:r>
            <a:r>
              <a:rPr lang="zh-CN" altLang="en-US" sz="1600" dirty="0">
                <a:latin typeface="HarmonyOS Sans SC Medium" panose="00000600000000000000" pitchFamily="2" charset="-122"/>
                <a:ea typeface="HarmonyOS Sans SC Medium" panose="00000600000000000000" pitchFamily="2" charset="-122"/>
              </a:rPr>
              <a:t>等同理）：</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dirty="0" err="1">
                <a:solidFill>
                  <a:srgbClr val="DCDCAA"/>
                </a:solidFill>
                <a:highlight>
                  <a:srgbClr val="1F1F1F"/>
                </a:highlight>
                <a:latin typeface="Consolas" panose="020B0609020204030204" pitchFamily="49" charset="0"/>
              </a:rPr>
              <a:t>New</a:t>
            </a:r>
            <a:r>
              <a:rPr lang="en-US" altLang="zh-CN" sz="1600" b="0" dirty="0" err="1">
                <a:solidFill>
                  <a:srgbClr val="DCDCAA"/>
                </a:solidFill>
                <a:effectLst/>
                <a:highlight>
                  <a:srgbClr val="1F1F1F"/>
                </a:highlight>
                <a:latin typeface="Consolas" panose="020B0609020204030204" pitchFamily="49" charset="0"/>
              </a:rPr>
              <a:t>Element</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569CD6"/>
                </a:solidFill>
                <a:effectLst/>
                <a:highlight>
                  <a:srgbClr val="1F1F1F"/>
                </a:highlight>
                <a:latin typeface="Consolas" panose="020B0609020204030204" pitchFamily="49" charset="0"/>
              </a:rPr>
              <a:t>const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569CD6"/>
                </a:solidFill>
                <a:effectLst/>
                <a:highlight>
                  <a:srgbClr val="1F1F1F"/>
                </a:highlight>
                <a:latin typeface="Consolas" panose="020B0609020204030204" pitchFamily="49" charset="0"/>
              </a:rPr>
              <a:t>char*</a:t>
            </a:r>
            <a:r>
              <a:rPr lang="en-US" altLang="zh-CN" sz="1600" b="0" dirty="0">
                <a:solidFill>
                  <a:srgbClr val="CCCCCC"/>
                </a:solidFill>
                <a:effectLst/>
                <a:highlight>
                  <a:srgbClr val="1F1F1F"/>
                </a:highlight>
                <a:latin typeface="Consolas" panose="020B0609020204030204" pitchFamily="49" charset="0"/>
              </a:rPr>
              <a:t> </a:t>
            </a:r>
            <a:r>
              <a:rPr lang="en-US" altLang="zh-CN" sz="1600" dirty="0">
                <a:solidFill>
                  <a:srgbClr val="9CDCFE"/>
                </a:solidFill>
                <a:highlight>
                  <a:srgbClr val="1F1F1F"/>
                </a:highlight>
                <a:latin typeface="Consolas" panose="020B0609020204030204" pitchFamily="49" charset="0"/>
              </a:rPr>
              <a:t>name</a:t>
            </a:r>
            <a:r>
              <a:rPr lang="en-US" altLang="zh-CN" sz="1600" b="0" dirty="0">
                <a:solidFill>
                  <a:srgbClr val="CCCCCC"/>
                </a:solidFill>
                <a:effectLst/>
                <a:highlight>
                  <a:srgbClr val="1F1F1F"/>
                </a:highlight>
                <a:latin typeface="Consolas" panose="020B0609020204030204" pitchFamily="49" charset="0"/>
              </a:rPr>
              <a:t>);</a:t>
            </a:r>
            <a:r>
              <a:rPr lang="zh-CN" altLang="en-US" sz="1600" dirty="0">
                <a:latin typeface="HarmonyOS Sans SC Medium" panose="00000600000000000000" pitchFamily="2" charset="-122"/>
                <a:ea typeface="HarmonyOS Sans SC Medium" panose="00000600000000000000" pitchFamily="2" charset="-122"/>
              </a:rPr>
              <a:t> </a:t>
            </a: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获取第一个子元素：</a:t>
            </a:r>
            <a:r>
              <a:rPr lang="en-US" altLang="zh-CN" sz="1600" b="0" dirty="0">
                <a:solidFill>
                  <a:srgbClr val="9CDCFE"/>
                </a:solidFill>
                <a:effectLst/>
                <a:highlight>
                  <a:srgbClr val="1F1F1F"/>
                </a:highlight>
                <a:latin typeface="Consolas" panose="020B0609020204030204" pitchFamily="49" charset="0"/>
              </a:rPr>
              <a:t> </a:t>
            </a:r>
            <a:r>
              <a:rPr lang="en-US" altLang="zh-CN" sz="1600" dirty="0" err="1">
                <a:solidFill>
                  <a:srgbClr val="9CDCFE"/>
                </a:solidFill>
                <a:highlight>
                  <a:srgbClr val="1F1F1F"/>
                </a:highlight>
                <a:latin typeface="Consolas" panose="020B0609020204030204" pitchFamily="49" charset="0"/>
              </a:rPr>
              <a:t>ele</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FirstChildElement</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获取下一个兄弟节点：</a:t>
            </a:r>
            <a:r>
              <a:rPr lang="en-US" altLang="zh-CN" sz="1600" b="0" dirty="0">
                <a:solidFill>
                  <a:srgbClr val="9CDCFE"/>
                </a:solidFill>
                <a:effectLst/>
                <a:highlight>
                  <a:srgbClr val="1F1F1F"/>
                </a:highlight>
                <a:latin typeface="Consolas" panose="020B0609020204030204" pitchFamily="49" charset="0"/>
              </a:rPr>
              <a:t> </a:t>
            </a:r>
            <a:r>
              <a:rPr lang="en-US" altLang="zh-CN" sz="1600" dirty="0" err="1">
                <a:solidFill>
                  <a:srgbClr val="9CDCFE"/>
                </a:solidFill>
                <a:highlight>
                  <a:srgbClr val="1F1F1F"/>
                </a:highlight>
                <a:latin typeface="Consolas" panose="020B0609020204030204" pitchFamily="49" charset="0"/>
              </a:rPr>
              <a:t>ele</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NextSiblingElement</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p>
          <a:p>
            <a:pPr>
              <a:lnSpc>
                <a:spcPct val="150000"/>
              </a:lnSpc>
            </a:pPr>
            <a:r>
              <a:rPr lang="zh-CN" altLang="en-US" sz="1600" dirty="0">
                <a:latin typeface="HarmonyOS Sans SC Medium" panose="00000600000000000000" pitchFamily="2" charset="-122"/>
                <a:ea typeface="HarmonyOS Sans SC Medium" panose="00000600000000000000" pitchFamily="2" charset="-122"/>
              </a:rPr>
              <a:t>获取元素属性值：</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ele</a:t>
            </a:r>
            <a:r>
              <a:rPr lang="en-US" altLang="zh-CN" sz="1600" b="0" dirty="0" err="1">
                <a:solidFill>
                  <a:srgbClr val="CCCCCC"/>
                </a:solidFill>
                <a:effectLst/>
                <a:highlight>
                  <a:srgbClr val="1F1F1F"/>
                </a:highlight>
                <a:latin typeface="Consolas" panose="020B0609020204030204" pitchFamily="49" charset="0"/>
              </a:rPr>
              <a:t>.</a:t>
            </a:r>
            <a:r>
              <a:rPr lang="en-US" altLang="zh-CN" sz="1600" dirty="0" err="1">
                <a:solidFill>
                  <a:srgbClr val="DCDCAA"/>
                </a:solidFill>
                <a:highlight>
                  <a:srgbClr val="1F1F1F"/>
                </a:highlight>
                <a:latin typeface="Consolas" panose="020B0609020204030204" pitchFamily="49" charset="0"/>
              </a:rPr>
              <a:t>Attribute</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569CD6"/>
                </a:solidFill>
                <a:effectLst/>
                <a:highlight>
                  <a:srgbClr val="1F1F1F"/>
                </a:highlight>
                <a:latin typeface="Consolas" panose="020B0609020204030204" pitchFamily="49" charset="0"/>
              </a:rPr>
              <a:t>const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569CD6"/>
                </a:solidFill>
                <a:effectLst/>
                <a:highlight>
                  <a:srgbClr val="1F1F1F"/>
                </a:highlight>
                <a:latin typeface="Consolas" panose="020B0609020204030204" pitchFamily="49" charset="0"/>
              </a:rPr>
              <a:t>char*</a:t>
            </a:r>
            <a:r>
              <a:rPr lang="en-US" altLang="zh-CN" sz="1600" b="0" dirty="0">
                <a:solidFill>
                  <a:srgbClr val="CCCCCC"/>
                </a:solidFill>
                <a:effectLst/>
                <a:highlight>
                  <a:srgbClr val="1F1F1F"/>
                </a:highlight>
                <a:latin typeface="Consolas" panose="020B0609020204030204" pitchFamily="49" charset="0"/>
              </a:rPr>
              <a:t> </a:t>
            </a:r>
            <a:r>
              <a:rPr lang="en-US" altLang="zh-CN" sz="1600" dirty="0">
                <a:solidFill>
                  <a:srgbClr val="9CDCFE"/>
                </a:solidFill>
                <a:highlight>
                  <a:srgbClr val="1F1F1F"/>
                </a:highlight>
                <a:latin typeface="Consolas" panose="020B0609020204030204" pitchFamily="49" charset="0"/>
              </a:rPr>
              <a:t>name</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设置文本：</a:t>
            </a:r>
            <a:r>
              <a:rPr lang="en-US" altLang="zh-CN" sz="1600" b="0" dirty="0">
                <a:solidFill>
                  <a:srgbClr val="9CDCFE"/>
                </a:solidFill>
                <a:effectLst/>
                <a:highlight>
                  <a:srgbClr val="1F1F1F"/>
                </a:highlight>
                <a:latin typeface="Consolas" panose="020B0609020204030204" pitchFamily="49" charset="0"/>
              </a:rPr>
              <a:t> </a:t>
            </a:r>
            <a:r>
              <a:rPr lang="en-US" altLang="zh-CN" sz="1600" dirty="0" err="1">
                <a:solidFill>
                  <a:srgbClr val="9CDCFE"/>
                </a:solidFill>
                <a:highlight>
                  <a:srgbClr val="1F1F1F"/>
                </a:highlight>
                <a:latin typeface="Consolas" panose="020B0609020204030204" pitchFamily="49" charset="0"/>
              </a:rPr>
              <a:t>ele</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SetText</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569CD6"/>
                </a:solidFill>
                <a:effectLst/>
                <a:highlight>
                  <a:srgbClr val="1F1F1F"/>
                </a:highlight>
                <a:latin typeface="Consolas" panose="020B0609020204030204" pitchFamily="49" charset="0"/>
              </a:rPr>
              <a:t>const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569CD6"/>
                </a:solidFill>
                <a:effectLst/>
                <a:highlight>
                  <a:srgbClr val="1F1F1F"/>
                </a:highlight>
                <a:latin typeface="Consolas" panose="020B0609020204030204" pitchFamily="49" charset="0"/>
              </a:rPr>
              <a:t>char*</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9CDCFE"/>
                </a:solidFill>
                <a:effectLst/>
                <a:highlight>
                  <a:srgbClr val="1F1F1F"/>
                </a:highlight>
                <a:latin typeface="Consolas" panose="020B0609020204030204" pitchFamily="49" charset="0"/>
              </a:rPr>
              <a:t>text</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p>
          <a:p>
            <a:pPr>
              <a:lnSpc>
                <a:spcPct val="150000"/>
              </a:lnSpc>
            </a:pPr>
            <a:r>
              <a:rPr lang="zh-CN" altLang="en-US" sz="1600" dirty="0">
                <a:latin typeface="HarmonyOS Sans SC Medium" panose="00000600000000000000" pitchFamily="2" charset="-122"/>
                <a:ea typeface="HarmonyOS Sans SC Medium" panose="00000600000000000000" pitchFamily="2" charset="-122"/>
              </a:rPr>
              <a:t>在最初（最末同理）插入一个元素：</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ele</a:t>
            </a:r>
            <a:r>
              <a:rPr lang="en-US" altLang="zh-CN" sz="1600" b="0" dirty="0" err="1">
                <a:solidFill>
                  <a:srgbClr val="CCCCCC"/>
                </a:solidFill>
                <a:effectLst/>
                <a:highlight>
                  <a:srgbClr val="1F1F1F"/>
                </a:highlight>
                <a:latin typeface="Consolas" panose="020B0609020204030204" pitchFamily="49" charset="0"/>
              </a:rPr>
              <a:t>.</a:t>
            </a:r>
            <a:r>
              <a:rPr lang="en-US" altLang="zh-CN" sz="1600" dirty="0" err="1">
                <a:solidFill>
                  <a:srgbClr val="DCDCAA"/>
                </a:solidFill>
                <a:highlight>
                  <a:srgbClr val="1F1F1F"/>
                </a:highlight>
                <a:latin typeface="Consolas" panose="020B0609020204030204" pitchFamily="49" charset="0"/>
              </a:rPr>
              <a:t>InsertFirstChild</a:t>
            </a:r>
            <a:r>
              <a:rPr lang="en-US" altLang="zh-CN" sz="1600" b="0" dirty="0">
                <a:solidFill>
                  <a:srgbClr val="CCCCCC"/>
                </a:solidFill>
                <a:effectLst/>
                <a:highlight>
                  <a:srgbClr val="1F1F1F"/>
                </a:highlight>
                <a:latin typeface="Consolas" panose="020B0609020204030204" pitchFamily="49" charset="0"/>
              </a:rPr>
              <a:t>(</a:t>
            </a:r>
            <a:r>
              <a:rPr lang="en-US" altLang="zh-CN" sz="1600" b="0" dirty="0" err="1">
                <a:solidFill>
                  <a:srgbClr val="4EC9B0"/>
                </a:solidFill>
                <a:effectLst/>
                <a:highlight>
                  <a:srgbClr val="1F1F1F"/>
                </a:highlight>
                <a:latin typeface="Consolas" panose="020B0609020204030204" pitchFamily="49" charset="0"/>
              </a:rPr>
              <a:t>XMLNode</a:t>
            </a:r>
            <a:r>
              <a:rPr lang="en-US" altLang="zh-CN" sz="1600" b="0" dirty="0">
                <a:solidFill>
                  <a:srgbClr val="569CD6"/>
                </a:solidFill>
                <a:effectLst/>
                <a:highlight>
                  <a:srgbClr val="1F1F1F"/>
                </a:highlight>
                <a:latin typeface="Consolas" panose="020B0609020204030204" pitchFamily="49" charset="0"/>
              </a:rPr>
              <a: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addThis</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p>
          <a:p>
            <a:pPr>
              <a:lnSpc>
                <a:spcPct val="150000"/>
              </a:lnSpc>
            </a:pPr>
            <a:r>
              <a:rPr lang="zh-CN" altLang="en-US" sz="1600" dirty="0">
                <a:latin typeface="HarmonyOS Sans SC Medium" panose="00000600000000000000" pitchFamily="2" charset="-122"/>
                <a:ea typeface="HarmonyOS Sans SC Medium" panose="00000600000000000000" pitchFamily="2" charset="-122"/>
              </a:rPr>
              <a:t>将节点转换为元素</a:t>
            </a:r>
            <a:r>
              <a:rPr lang="en-US" altLang="zh-CN" sz="1600" dirty="0">
                <a:latin typeface="HarmonyOS Sans SC Medium" panose="00000600000000000000" pitchFamily="2" charset="-122"/>
                <a:ea typeface="HarmonyOS Sans SC Medium" panose="00000600000000000000" pitchFamily="2" charset="-122"/>
              </a:rPr>
              <a:t>(</a:t>
            </a:r>
            <a:r>
              <a:rPr lang="zh-CN" altLang="en-US" sz="1600" dirty="0">
                <a:latin typeface="HarmonyOS Sans SC Medium" panose="00000600000000000000" pitchFamily="2" charset="-122"/>
                <a:ea typeface="HarmonyOS Sans SC Medium" panose="00000600000000000000" pitchFamily="2" charset="-122"/>
              </a:rPr>
              <a:t>文本、注释等同理</a:t>
            </a:r>
            <a:r>
              <a:rPr lang="en-US" altLang="zh-CN" sz="1600" dirty="0">
                <a:latin typeface="HarmonyOS Sans SC Medium" panose="00000600000000000000" pitchFamily="2" charset="-122"/>
                <a:ea typeface="HarmonyOS Sans SC Medium" panose="00000600000000000000" pitchFamily="2" charset="-122"/>
              </a:rPr>
              <a:t>)</a:t>
            </a:r>
            <a:r>
              <a:rPr lang="zh-CN" altLang="en-US" sz="1600" dirty="0">
                <a:latin typeface="HarmonyOS Sans SC Medium" panose="00000600000000000000" pitchFamily="2" charset="-122"/>
                <a:ea typeface="HarmonyOS Sans SC Medium" panose="00000600000000000000" pitchFamily="2" charset="-122"/>
              </a:rPr>
              <a:t> ：</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nod</a:t>
            </a:r>
            <a:r>
              <a:rPr lang="en-US" altLang="zh-CN" sz="1600" b="0" dirty="0" err="1">
                <a:solidFill>
                  <a:srgbClr val="CCCCCC"/>
                </a:solidFill>
                <a:effectLst/>
                <a:highlight>
                  <a:srgbClr val="1F1F1F"/>
                </a:highlight>
                <a:latin typeface="Consolas" panose="020B0609020204030204" pitchFamily="49" charset="0"/>
              </a:rPr>
              <a:t>.</a:t>
            </a:r>
            <a:r>
              <a:rPr lang="en-US" altLang="zh-CN" sz="1600" dirty="0" err="1">
                <a:solidFill>
                  <a:srgbClr val="DCDCAA"/>
                </a:solidFill>
                <a:highlight>
                  <a:srgbClr val="1F1F1F"/>
                </a:highlight>
                <a:latin typeface="Consolas" panose="020B0609020204030204" pitchFamily="49" charset="0"/>
              </a:rPr>
              <a:t>T</a:t>
            </a:r>
            <a:r>
              <a:rPr lang="en-US" altLang="zh-CN" sz="1600" b="0" dirty="0" err="1">
                <a:solidFill>
                  <a:srgbClr val="DCDCAA"/>
                </a:solidFill>
                <a:effectLst/>
                <a:highlight>
                  <a:srgbClr val="1F1F1F"/>
                </a:highlight>
                <a:latin typeface="Consolas" panose="020B0609020204030204" pitchFamily="49" charset="0"/>
              </a:rPr>
              <a:t>oElement</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r>
              <a:rPr lang="zh-CN" altLang="en-US" sz="1600" dirty="0">
                <a:latin typeface="HarmonyOS Sans SC Medium" panose="00000600000000000000" pitchFamily="2" charset="-122"/>
                <a:ea typeface="HarmonyOS Sans SC Medium" panose="00000600000000000000" pitchFamily="2" charset="-122"/>
              </a:rPr>
              <a:t>获取父节点 ：</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nod</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Parent</a:t>
            </a:r>
            <a:r>
              <a:rPr lang="en-US" altLang="zh-CN" sz="1600" b="0" dirty="0">
                <a:solidFill>
                  <a:srgbClr val="CCCCCC"/>
                </a:solidFill>
                <a:effectLst/>
                <a:highlight>
                  <a:srgbClr val="1F1F1F"/>
                </a:highlight>
                <a:latin typeface="Consolas" panose="020B0609020204030204" pitchFamily="49" charset="0"/>
              </a:rPr>
              <a:t>();</a:t>
            </a:r>
            <a:r>
              <a:rPr lang="en-US" altLang="zh-CN" sz="1600" dirty="0">
                <a:latin typeface="HarmonyOS Sans SC Medium" panose="00000600000000000000" pitchFamily="2" charset="-122"/>
                <a:ea typeface="HarmonyOS Sans SC Medium" panose="00000600000000000000" pitchFamily="2" charset="-122"/>
              </a:rPr>
              <a:t> </a:t>
            </a:r>
          </a:p>
          <a:p>
            <a:pPr>
              <a:lnSpc>
                <a:spcPct val="150000"/>
              </a:lnSpc>
            </a:pPr>
            <a:endParaRPr lang="en-US" altLang="zh-CN" sz="1600" dirty="0">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保存为</a:t>
            </a:r>
            <a:r>
              <a:rPr lang="en-US" altLang="zh-CN" sz="1600" dirty="0">
                <a:latin typeface="HarmonyOS Sans SC Medium" panose="00000600000000000000" pitchFamily="2" charset="-122"/>
                <a:ea typeface="HarmonyOS Sans SC Medium" panose="00000600000000000000" pitchFamily="2" charset="-122"/>
              </a:rPr>
              <a:t>XML</a:t>
            </a:r>
            <a:r>
              <a:rPr lang="zh-CN" altLang="en-US" sz="1600" dirty="0">
                <a:latin typeface="HarmonyOS Sans SC Medium" panose="00000600000000000000" pitchFamily="2" charset="-122"/>
                <a:ea typeface="HarmonyOS Sans SC Medium" panose="00000600000000000000" pitchFamily="2" charset="-122"/>
              </a:rPr>
              <a:t>文件 ：</a:t>
            </a:r>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dirty="0" err="1">
                <a:solidFill>
                  <a:srgbClr val="DCDCAA"/>
                </a:solidFill>
                <a:highlight>
                  <a:srgbClr val="1F1F1F"/>
                </a:highlight>
                <a:latin typeface="Consolas" panose="020B0609020204030204" pitchFamily="49" charset="0"/>
              </a:rPr>
              <a:t>Save</a:t>
            </a:r>
            <a:r>
              <a:rPr lang="en-US" altLang="zh-CN" sz="1600" b="0" dirty="0" err="1">
                <a:solidFill>
                  <a:srgbClr val="DCDCAA"/>
                </a:solidFill>
                <a:effectLst/>
                <a:highlight>
                  <a:srgbClr val="1F1F1F"/>
                </a:highlight>
                <a:latin typeface="Consolas" panose="020B0609020204030204" pitchFamily="49" charset="0"/>
              </a:rPr>
              <a:t>File</a:t>
            </a:r>
            <a:r>
              <a:rPr lang="en-US" altLang="zh-CN" sz="1600" b="0" dirty="0">
                <a:solidFill>
                  <a:srgbClr val="CCCCCC"/>
                </a:solidFill>
                <a:effectLst/>
                <a:highlight>
                  <a:srgbClr val="1F1F1F"/>
                </a:highlight>
                <a:latin typeface="Consolas" panose="020B0609020204030204" pitchFamily="49" charset="0"/>
              </a:rPr>
              <a:t>(</a:t>
            </a:r>
            <a:r>
              <a:rPr lang="en-US" altLang="zh-CN" sz="1600" dirty="0">
                <a:solidFill>
                  <a:srgbClr val="CE9178"/>
                </a:solidFill>
                <a:highlight>
                  <a:srgbClr val="1F1F1F"/>
                </a:highlight>
                <a:latin typeface="Consolas" panose="020B0609020204030204" pitchFamily="49" charset="0"/>
              </a:rPr>
              <a:t>"</a:t>
            </a:r>
            <a:r>
              <a:rPr lang="en-US" altLang="zh-CN" sz="1600" b="0" dirty="0">
                <a:solidFill>
                  <a:srgbClr val="CE9178"/>
                </a:solidFill>
                <a:effectLst/>
                <a:highlight>
                  <a:srgbClr val="1F1F1F"/>
                </a:highlight>
                <a:latin typeface="Consolas" panose="020B0609020204030204" pitchFamily="49" charset="0"/>
              </a:rPr>
              <a:t>filename.xml</a:t>
            </a:r>
            <a:r>
              <a:rPr lang="en-US" altLang="zh-CN" sz="1600" dirty="0">
                <a:solidFill>
                  <a:srgbClr val="CE9178"/>
                </a:solidFill>
                <a:highlight>
                  <a:srgbClr val="1F1F1F"/>
                </a:highlight>
                <a:latin typeface="Consolas" panose="020B0609020204030204" pitchFamily="49" charset="0"/>
              </a:rPr>
              <a:t>"</a:t>
            </a:r>
            <a:r>
              <a:rPr lang="en-US" altLang="zh-CN" sz="1600" b="0" dirty="0">
                <a:solidFill>
                  <a:srgbClr val="CCCCCC"/>
                </a:solidFill>
                <a:effectLst/>
                <a:highlight>
                  <a:srgbClr val="1F1F1F"/>
                </a:highlight>
                <a:latin typeface="Consolas" panose="020B0609020204030204" pitchFamily="49" charset="0"/>
              </a:rPr>
              <a:t>);</a:t>
            </a:r>
            <a:r>
              <a:rPr lang="zh-CN" altLang="en-US" sz="1600" b="0" dirty="0">
                <a:solidFill>
                  <a:srgbClr val="CCCCCC"/>
                </a:solidFill>
                <a:effectLst/>
                <a:highlight>
                  <a:srgbClr val="1F1F1F"/>
                </a:highlight>
                <a:latin typeface="HarmonyOS Sans SC Medium" panose="00000600000000000000" pitchFamily="2" charset="-122"/>
                <a:ea typeface="HarmonyOS Sans SC Medium" panose="00000600000000000000" pitchFamily="2" charset="-122"/>
              </a:rPr>
              <a:t> </a:t>
            </a:r>
            <a:endParaRPr lang="en-US" altLang="zh-CN" sz="1600" b="0" dirty="0">
              <a:solidFill>
                <a:srgbClr val="CCCCCC"/>
              </a:solidFill>
              <a:effectLst/>
              <a:highlight>
                <a:srgbClr val="1F1F1F"/>
              </a:highlight>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latin typeface="HarmonyOS Sans SC Medium" panose="00000600000000000000" pitchFamily="2" charset="-122"/>
                <a:ea typeface="HarmonyOS Sans SC Medium" panose="00000600000000000000" pitchFamily="2" charset="-122"/>
              </a:rPr>
              <a:t>以树形结构打印到屏幕：</a:t>
            </a:r>
            <a:endParaRPr lang="en-US" altLang="zh-CN" sz="1600" dirty="0">
              <a:latin typeface="HarmonyOS Sans SC Medium" panose="00000600000000000000" pitchFamily="2" charset="-122"/>
              <a:ea typeface="HarmonyOS Sans SC Medium" panose="00000600000000000000" pitchFamily="2" charset="-122"/>
            </a:endParaRPr>
          </a:p>
          <a:p>
            <a:pPr lvl="1"/>
            <a:r>
              <a:rPr lang="en-US" altLang="zh-CN" sz="1600" b="0" dirty="0">
                <a:solidFill>
                  <a:srgbClr val="4EC9B0"/>
                </a:solidFill>
                <a:effectLst/>
                <a:highlight>
                  <a:srgbClr val="1F1F1F"/>
                </a:highlight>
                <a:latin typeface="Consolas" panose="020B0609020204030204" pitchFamily="49" charset="0"/>
              </a:rPr>
              <a:t> </a:t>
            </a:r>
            <a:r>
              <a:rPr lang="en-US" altLang="zh-CN" sz="1600" b="0" dirty="0" err="1">
                <a:solidFill>
                  <a:srgbClr val="4EC9B0"/>
                </a:solidFill>
                <a:effectLst/>
                <a:highlight>
                  <a:srgbClr val="1F1F1F"/>
                </a:highlight>
                <a:latin typeface="Consolas" panose="020B0609020204030204" pitchFamily="49" charset="0"/>
              </a:rPr>
              <a:t>XMLPrinter</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9CDCFE"/>
                </a:solidFill>
                <a:effectLst/>
                <a:highlight>
                  <a:srgbClr val="1F1F1F"/>
                </a:highlight>
                <a:latin typeface="Consolas" panose="020B0609020204030204" pitchFamily="49" charset="0"/>
              </a:rPr>
              <a:t>printer</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9CDCFE"/>
                </a:solidFill>
                <a:effectLst/>
                <a:highlight>
                  <a:srgbClr val="1F1F1F"/>
                </a:highlight>
                <a:latin typeface="Consolas" panose="020B0609020204030204" pitchFamily="49" charset="0"/>
              </a:rPr>
              <a:t>                     </a:t>
            </a:r>
            <a:r>
              <a:rPr lang="en-US" altLang="zh-CN" sz="1600" dirty="0">
                <a:solidFill>
                  <a:srgbClr val="1F1F1F"/>
                </a:solidFill>
                <a:highlight>
                  <a:srgbClr val="1F1F1F"/>
                </a:highlight>
                <a:latin typeface="Consolas" panose="020B0609020204030204" pitchFamily="49" charset="0"/>
              </a:rPr>
              <a:t>;</a:t>
            </a:r>
            <a:r>
              <a:rPr lang="en-US" altLang="zh-CN" sz="1600" dirty="0">
                <a:solidFill>
                  <a:srgbClr val="9CDCFE"/>
                </a:solidFill>
                <a:highlight>
                  <a:srgbClr val="1F1F1F"/>
                </a:highlight>
                <a:latin typeface="Consolas" panose="020B0609020204030204" pitchFamily="49" charset="0"/>
              </a:rPr>
              <a:t>                      </a:t>
            </a:r>
          </a:p>
          <a:p>
            <a:pPr lvl="1"/>
            <a:r>
              <a:rPr lang="en-US" altLang="zh-CN" sz="1600" b="0" dirty="0">
                <a:solidFill>
                  <a:srgbClr val="9CDCFE"/>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doc</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Print</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D4D4D4"/>
                </a:solidFill>
                <a:effectLst/>
                <a:highlight>
                  <a:srgbClr val="1F1F1F"/>
                </a:highlight>
                <a:latin typeface="Consolas" panose="020B0609020204030204" pitchFamily="49" charset="0"/>
              </a:rPr>
              <a:t>&amp;</a:t>
            </a:r>
            <a:r>
              <a:rPr lang="en-US" altLang="zh-CN" sz="1600" dirty="0">
                <a:solidFill>
                  <a:srgbClr val="9CDCFE"/>
                </a:solidFill>
                <a:highlight>
                  <a:srgbClr val="1F1F1F"/>
                </a:highlight>
                <a:latin typeface="Consolas" panose="020B0609020204030204" pitchFamily="49" charset="0"/>
              </a:rPr>
              <a:t>printer</a:t>
            </a:r>
            <a:r>
              <a:rPr lang="en-US" altLang="zh-CN" sz="1600" b="0" dirty="0">
                <a:solidFill>
                  <a:srgbClr val="CCCCCC"/>
                </a:solidFill>
                <a:effectLst/>
                <a:highlight>
                  <a:srgbClr val="1F1F1F"/>
                </a:highlight>
                <a:latin typeface="Consolas" panose="020B0609020204030204" pitchFamily="49" charset="0"/>
              </a:rPr>
              <a:t>);                    </a:t>
            </a:r>
            <a:r>
              <a:rPr lang="en-US" altLang="zh-CN" sz="1600" dirty="0">
                <a:solidFill>
                  <a:srgbClr val="1F1F1F"/>
                </a:solidFill>
                <a:highlight>
                  <a:srgbClr val="1F1F1F"/>
                </a:highlight>
                <a:latin typeface="Consolas" panose="020B0609020204030204" pitchFamily="49" charset="0"/>
              </a:rPr>
              <a:t>;</a:t>
            </a:r>
            <a:endParaRPr lang="en-US" altLang="zh-CN" sz="1600" b="0" dirty="0">
              <a:solidFill>
                <a:srgbClr val="1F1F1F"/>
              </a:solidFill>
              <a:effectLst/>
              <a:highlight>
                <a:srgbClr val="1F1F1F"/>
              </a:highlight>
              <a:latin typeface="Consolas" panose="020B0609020204030204" pitchFamily="49" charset="0"/>
            </a:endParaRPr>
          </a:p>
          <a:p>
            <a:pPr lvl="1"/>
            <a:r>
              <a:rPr lang="en-US" altLang="zh-CN" sz="1600" b="0" dirty="0">
                <a:solidFill>
                  <a:srgbClr val="4EC9B0"/>
                </a:solidFill>
                <a:effectLst/>
                <a:highlight>
                  <a:srgbClr val="1F1F1F"/>
                </a:highlight>
                <a:latin typeface="Consolas" panose="020B0609020204030204" pitchFamily="49" charset="0"/>
              </a:rPr>
              <a:t> std</a:t>
            </a:r>
            <a:r>
              <a:rPr lang="en-US" altLang="zh-CN" sz="1600" b="0" dirty="0">
                <a:solidFill>
                  <a:srgbClr val="CCCCCC"/>
                </a:solidFill>
                <a:effectLst/>
                <a:highlight>
                  <a:srgbClr val="1F1F1F"/>
                </a:highlight>
                <a:latin typeface="Consolas" panose="020B0609020204030204" pitchFamily="49" charset="0"/>
              </a:rPr>
              <a:t>::</a:t>
            </a:r>
            <a:r>
              <a:rPr lang="en-US" altLang="zh-CN" sz="1600" b="0" dirty="0" err="1">
                <a:solidFill>
                  <a:srgbClr val="9CDCFE"/>
                </a:solidFill>
                <a:effectLst/>
                <a:highlight>
                  <a:srgbClr val="1F1F1F"/>
                </a:highlight>
                <a:latin typeface="Consolas" panose="020B0609020204030204" pitchFamily="49" charset="0"/>
              </a:rPr>
              <a:t>cout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DCDCAA"/>
                </a:solidFill>
                <a:effectLst/>
                <a:highlight>
                  <a:srgbClr val="1F1F1F"/>
                </a:highlight>
                <a:latin typeface="Consolas" panose="020B0609020204030204" pitchFamily="49" charset="0"/>
              </a:rPr>
              <a:t>&lt;&lt;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err="1">
                <a:solidFill>
                  <a:srgbClr val="9CDCFE"/>
                </a:solidFill>
                <a:effectLst/>
                <a:highlight>
                  <a:srgbClr val="1F1F1F"/>
                </a:highlight>
                <a:latin typeface="Consolas" panose="020B0609020204030204" pitchFamily="49" charset="0"/>
              </a:rPr>
              <a:t>printer</a:t>
            </a:r>
            <a:r>
              <a:rPr lang="en-US" altLang="zh-CN" sz="1600" b="0" dirty="0" err="1">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CStr</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DCDCAA"/>
                </a:solidFill>
                <a:effectLst/>
                <a:highlight>
                  <a:srgbClr val="1F1F1F"/>
                </a:highlight>
                <a:latin typeface="Consolas" panose="020B0609020204030204" pitchFamily="49" charset="0"/>
              </a:rPr>
              <a:t>&lt;&lt;</a:t>
            </a:r>
            <a:r>
              <a:rPr lang="en-US" altLang="zh-CN" sz="1600" b="0" dirty="0">
                <a:solidFill>
                  <a:srgbClr val="CCCCCC"/>
                </a:solidFill>
                <a:effectLst/>
                <a:highlight>
                  <a:srgbClr val="1F1F1F"/>
                </a:highlight>
                <a:latin typeface="Consolas" panose="020B0609020204030204" pitchFamily="49" charset="0"/>
              </a:rPr>
              <a:t> </a:t>
            </a:r>
            <a:r>
              <a:rPr lang="en-US" altLang="zh-CN" sz="1600" b="0" dirty="0">
                <a:solidFill>
                  <a:srgbClr val="4EC9B0"/>
                </a:solidFill>
                <a:effectLst/>
                <a:highlight>
                  <a:srgbClr val="1F1F1F"/>
                </a:highlight>
                <a:latin typeface="Consolas" panose="020B0609020204030204" pitchFamily="49" charset="0"/>
              </a:rPr>
              <a:t>std</a:t>
            </a:r>
            <a:r>
              <a:rPr lang="en-US" altLang="zh-CN" sz="1600" b="0" dirty="0">
                <a:solidFill>
                  <a:srgbClr val="CCCCCC"/>
                </a:solidFill>
                <a:effectLst/>
                <a:highlight>
                  <a:srgbClr val="1F1F1F"/>
                </a:highlight>
                <a:latin typeface="Consolas" panose="020B0609020204030204" pitchFamily="49" charset="0"/>
              </a:rPr>
              <a:t>::</a:t>
            </a:r>
            <a:r>
              <a:rPr lang="en-US" altLang="zh-CN" sz="1600" b="0" dirty="0" err="1">
                <a:solidFill>
                  <a:srgbClr val="DCDCAA"/>
                </a:solidFill>
                <a:effectLst/>
                <a:highlight>
                  <a:srgbClr val="1F1F1F"/>
                </a:highlight>
                <a:latin typeface="Consolas" panose="020B0609020204030204" pitchFamily="49" charset="0"/>
              </a:rPr>
              <a:t>endl</a:t>
            </a:r>
            <a:r>
              <a:rPr lang="en-US" altLang="zh-CN" sz="1600" b="0" dirty="0">
                <a:solidFill>
                  <a:srgbClr val="CCCCCC"/>
                </a:solidFill>
                <a:effectLst/>
                <a:highlight>
                  <a:srgbClr val="1F1F1F"/>
                </a:highlight>
                <a:latin typeface="Consolas" panose="020B0609020204030204" pitchFamily="49" charset="0"/>
              </a:rPr>
              <a:t>;</a:t>
            </a:r>
            <a:r>
              <a:rPr lang="en-US" altLang="zh-CN" sz="1600" b="0" dirty="0">
                <a:solidFill>
                  <a:srgbClr val="6A9955"/>
                </a:solidFill>
                <a:effectLst/>
                <a:highlight>
                  <a:srgbClr val="1F1F1F"/>
                </a:highlight>
                <a:latin typeface="Consolas" panose="020B0609020204030204" pitchFamily="49" charset="0"/>
              </a:rPr>
              <a:t> </a:t>
            </a:r>
            <a:endParaRPr lang="en-US" altLang="zh-CN" sz="1600" dirty="0">
              <a:latin typeface="HarmonyOS Sans SC Medium" panose="00000600000000000000" pitchFamily="2" charset="-122"/>
              <a:ea typeface="HarmonyOS Sans SC Medium" panose="00000600000000000000" pitchFamily="2" charset="-122"/>
            </a:endParaRPr>
          </a:p>
        </p:txBody>
      </p:sp>
      <p:sp>
        <p:nvSpPr>
          <p:cNvPr id="3" name="文本框 2">
            <a:extLst>
              <a:ext uri="{FF2B5EF4-FFF2-40B4-BE49-F238E27FC236}">
                <a16:creationId xmlns:a16="http://schemas.microsoft.com/office/drawing/2014/main" id="{3991CDF6-64B0-F327-B8E5-2F83BE2B1363}"/>
              </a:ext>
            </a:extLst>
          </p:cNvPr>
          <p:cNvSpPr txBox="1"/>
          <p:nvPr/>
        </p:nvSpPr>
        <p:spPr>
          <a:xfrm>
            <a:off x="7346635" y="5971127"/>
            <a:ext cx="4509569" cy="646331"/>
          </a:xfrm>
          <a:prstGeom prst="rect">
            <a:avLst/>
          </a:prstGeom>
          <a:noFill/>
        </p:spPr>
        <p:txBody>
          <a:bodyPr wrap="none" rtlCol="0">
            <a:spAutoFit/>
          </a:bodyPr>
          <a:lstStyle/>
          <a:p>
            <a:pPr algn="r"/>
            <a:r>
              <a:rPr lang="zh-CN" altLang="en-US" dirty="0">
                <a:solidFill>
                  <a:srgbClr val="C00000"/>
                </a:solidFill>
                <a:latin typeface="HarmonyOS Sans SC Medium" panose="00000600000000000000" pitchFamily="2" charset="-122"/>
                <a:ea typeface="HarmonyOS Sans SC Medium" panose="00000600000000000000" pitchFamily="2" charset="-122"/>
              </a:rPr>
              <a:t>所有操作依托于</a:t>
            </a:r>
            <a:r>
              <a:rPr lang="en-US" altLang="zh-CN" dirty="0">
                <a:solidFill>
                  <a:srgbClr val="C00000"/>
                </a:solidFill>
                <a:latin typeface="HarmonyOS Sans SC Medium" panose="00000600000000000000" pitchFamily="2" charset="-122"/>
                <a:ea typeface="HarmonyOS Sans SC Medium" panose="00000600000000000000" pitchFamily="2" charset="-122"/>
              </a:rPr>
              <a:t>tinyxml2.cpp</a:t>
            </a:r>
            <a:r>
              <a:rPr lang="zh-CN" altLang="en-US" dirty="0">
                <a:solidFill>
                  <a:srgbClr val="C00000"/>
                </a:solidFill>
                <a:latin typeface="HarmonyOS Sans SC Medium" panose="00000600000000000000" pitchFamily="2" charset="-122"/>
                <a:ea typeface="HarmonyOS Sans SC Medium" panose="00000600000000000000" pitchFamily="2" charset="-122"/>
              </a:rPr>
              <a:t>与</a:t>
            </a:r>
            <a:r>
              <a:rPr lang="en-US" altLang="zh-CN" dirty="0">
                <a:solidFill>
                  <a:srgbClr val="C00000"/>
                </a:solidFill>
                <a:latin typeface="HarmonyOS Sans SC Medium" panose="00000600000000000000" pitchFamily="2" charset="-122"/>
                <a:ea typeface="HarmonyOS Sans SC Medium" panose="00000600000000000000" pitchFamily="2" charset="-122"/>
              </a:rPr>
              <a:t>tinyxml2.h</a:t>
            </a:r>
          </a:p>
          <a:p>
            <a:pPr algn="r"/>
            <a:r>
              <a:rPr lang="zh-CN" altLang="en-US" dirty="0">
                <a:solidFill>
                  <a:srgbClr val="C00000"/>
                </a:solidFill>
                <a:latin typeface="HarmonyOS Sans SC Medium" panose="00000600000000000000" pitchFamily="2" charset="-122"/>
                <a:ea typeface="HarmonyOS Sans SC Medium" panose="00000600000000000000" pitchFamily="2" charset="-122"/>
              </a:rPr>
              <a:t>具体使用样例稍后在测试部分给出</a:t>
            </a:r>
            <a:endParaRPr lang="en-US" altLang="zh-CN" dirty="0">
              <a:solidFill>
                <a:srgbClr val="C00000"/>
              </a:solidFill>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45227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UML</a:t>
            </a:r>
            <a:r>
              <a:rPr lang="zh-CN" altLang="en-US" sz="4400" dirty="0">
                <a:latin typeface="HarmonyOS Sans SC Medium" panose="00000600000000000000" pitchFamily="2" charset="-122"/>
                <a:ea typeface="HarmonyOS Sans SC Medium" panose="00000600000000000000" pitchFamily="2" charset="-122"/>
              </a:rPr>
              <a:t>框架图</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4</a:t>
            </a:fld>
            <a:endParaRPr lang="en-US" dirty="0"/>
          </a:p>
        </p:txBody>
      </p:sp>
      <p:pic>
        <p:nvPicPr>
          <p:cNvPr id="6" name="图片 5">
            <a:extLst>
              <a:ext uri="{FF2B5EF4-FFF2-40B4-BE49-F238E27FC236}">
                <a16:creationId xmlns:a16="http://schemas.microsoft.com/office/drawing/2014/main" id="{6AAA42B5-578A-35F6-7489-79B12321E1AC}"/>
              </a:ext>
            </a:extLst>
          </p:cNvPr>
          <p:cNvPicPr>
            <a:picLocks noChangeAspect="1"/>
          </p:cNvPicPr>
          <p:nvPr/>
        </p:nvPicPr>
        <p:blipFill rotWithShape="1">
          <a:blip r:embed="rId2"/>
          <a:srcRect t="4194" b="22247"/>
          <a:stretch/>
        </p:blipFill>
        <p:spPr>
          <a:xfrm>
            <a:off x="1019665" y="1381874"/>
            <a:ext cx="5530087" cy="5260370"/>
          </a:xfrm>
          <a:prstGeom prst="rect">
            <a:avLst/>
          </a:prstGeom>
        </p:spPr>
      </p:pic>
      <p:sp>
        <p:nvSpPr>
          <p:cNvPr id="7" name="文本框 6">
            <a:extLst>
              <a:ext uri="{FF2B5EF4-FFF2-40B4-BE49-F238E27FC236}">
                <a16:creationId xmlns:a16="http://schemas.microsoft.com/office/drawing/2014/main" id="{463CE1F3-468B-43A2-51DF-EF1DD400ED40}"/>
              </a:ext>
            </a:extLst>
          </p:cNvPr>
          <p:cNvSpPr txBox="1"/>
          <p:nvPr/>
        </p:nvSpPr>
        <p:spPr>
          <a:xfrm>
            <a:off x="6691593" y="1611402"/>
            <a:ext cx="5666936" cy="4985980"/>
          </a:xfrm>
          <a:prstGeom prst="rect">
            <a:avLst/>
          </a:prstGeom>
          <a:noFill/>
        </p:spPr>
        <p:txBody>
          <a:bodyPr wrap="none" rtlCol="0">
            <a:spAutoFit/>
          </a:bodyPr>
          <a:lstStyle/>
          <a:p>
            <a:r>
              <a:rPr lang="zh-CN" altLang="en-US" sz="2400" dirty="0">
                <a:latin typeface="HarmonyOS Sans SC Medium" panose="00000600000000000000" pitchFamily="2" charset="-122"/>
                <a:ea typeface="HarmonyOS Sans SC Medium" panose="00000600000000000000" pitchFamily="2" charset="-122"/>
              </a:rPr>
              <a:t>基座：</a:t>
            </a:r>
            <a:endParaRPr lang="en-US" altLang="zh-CN" sz="2400"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XMLUtil</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用于处理字符串和转换的静态实用函数</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STRPair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用于存储和管理键值对字符串</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DynArray</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支持动态增长、弹出、推入的数组类</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MemPool</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用于高效内存管理的抽象基类（内存池）</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MemPoolT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模板子类，用于高效内存分配和管理</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XMLVisitor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实现访问者模式以遍历</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文档节点</a:t>
            </a:r>
            <a:endParaRPr lang="en-US" altLang="zh-CN" dirty="0">
              <a:latin typeface="HarmonyOS Sans SC Medium" panose="00000600000000000000" pitchFamily="2" charset="-122"/>
              <a:ea typeface="HarmonyOS Sans SC Medium" panose="00000600000000000000" pitchFamily="2" charset="-122"/>
            </a:endParaRPr>
          </a:p>
          <a:p>
            <a:endParaRPr lang="en-US" altLang="zh-CN" dirty="0">
              <a:latin typeface="HarmonyOS Sans SC Medium" panose="00000600000000000000" pitchFamily="2" charset="-122"/>
              <a:ea typeface="HarmonyOS Sans SC Medium" panose="00000600000000000000" pitchFamily="2" charset="-122"/>
            </a:endParaRPr>
          </a:p>
          <a:p>
            <a:r>
              <a:rPr lang="zh-CN" altLang="en-US" sz="2400" dirty="0">
                <a:latin typeface="HarmonyOS Sans SC Medium" panose="00000600000000000000" pitchFamily="2" charset="-122"/>
                <a:ea typeface="HarmonyOS Sans SC Medium" panose="00000600000000000000" pitchFamily="2" charset="-122"/>
              </a:rPr>
              <a:t>功能实现框架：</a:t>
            </a:r>
            <a:endParaRPr lang="en-US" altLang="zh-CN" sz="2400"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XMLNode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所有节点的共同基类，存储结构信息</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XMLText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XMLComment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XMLDeclaration</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XMLUnknown</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endPar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endParaRPr>
          </a:p>
          <a:p>
            <a:r>
              <a:rPr lang="zh-CN" altLang="en-US" dirty="0">
                <a:latin typeface="HarmonyOS Sans SC Medium" panose="00000600000000000000" pitchFamily="2" charset="-122"/>
                <a:ea typeface="HarmonyOS Sans SC Medium" panose="00000600000000000000" pitchFamily="2" charset="-122"/>
              </a:rPr>
              <a:t>分别处理元素、文本数据、注释、声明和未知标识</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XMLAttribute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存储和管理 </a:t>
            </a:r>
            <a:r>
              <a:rPr lang="en-US" altLang="zh-CN" dirty="0">
                <a:latin typeface="HarmonyOS Sans SC Medium" panose="00000600000000000000" pitchFamily="2" charset="-122"/>
                <a:ea typeface="HarmonyOS Sans SC Medium" panose="00000600000000000000" pitchFamily="2" charset="-122"/>
              </a:rPr>
              <a:t>XML </a:t>
            </a:r>
            <a:r>
              <a:rPr lang="zh-CN" altLang="en-US" dirty="0">
                <a:latin typeface="HarmonyOS Sans SC Medium" panose="00000600000000000000" pitchFamily="2" charset="-122"/>
                <a:ea typeface="HarmonyOS Sans SC Medium" panose="00000600000000000000" pitchFamily="2" charset="-122"/>
              </a:rPr>
              <a:t>元素的属性信息</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表示整个 </a:t>
            </a:r>
            <a:r>
              <a:rPr lang="en-US" altLang="zh-CN" dirty="0">
                <a:latin typeface="HarmonyOS Sans SC Medium" panose="00000600000000000000" pitchFamily="2" charset="-122"/>
                <a:ea typeface="HarmonyOS Sans SC Medium" panose="00000600000000000000" pitchFamily="2" charset="-122"/>
              </a:rPr>
              <a:t>XML </a:t>
            </a:r>
            <a:r>
              <a:rPr lang="zh-CN" altLang="en-US" dirty="0">
                <a:latin typeface="HarmonyOS Sans SC Medium" panose="00000600000000000000" pitchFamily="2" charset="-122"/>
                <a:ea typeface="HarmonyOS Sans SC Medium" panose="00000600000000000000" pitchFamily="2" charset="-122"/>
              </a:rPr>
              <a:t>文档，</a:t>
            </a:r>
            <a:endParaRPr lang="en-US" altLang="zh-CN" dirty="0">
              <a:latin typeface="HarmonyOS Sans SC Medium" panose="00000600000000000000" pitchFamily="2" charset="-122"/>
              <a:ea typeface="HarmonyOS Sans SC Medium" panose="00000600000000000000" pitchFamily="2" charset="-122"/>
            </a:endParaRPr>
          </a:p>
          <a:p>
            <a:r>
              <a:rPr lang="zh-CN" altLang="en-US" dirty="0">
                <a:latin typeface="HarmonyOS Sans SC Medium" panose="00000600000000000000" pitchFamily="2" charset="-122"/>
                <a:ea typeface="HarmonyOS Sans SC Medium" panose="00000600000000000000" pitchFamily="2" charset="-122"/>
              </a:rPr>
              <a:t>提供解析、保存和管理接口</a:t>
            </a:r>
            <a:endParaRPr lang="en-US" altLang="zh-CN" dirty="0">
              <a:latin typeface="HarmonyOS Sans SC Medium" panose="00000600000000000000" pitchFamily="2" charset="-122"/>
              <a:ea typeface="HarmonyOS Sans SC Medium" panose="00000600000000000000" pitchFamily="2" charset="-122"/>
            </a:endParaRPr>
          </a:p>
          <a:p>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XMLPrinter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zh-CN" altLang="en-US" dirty="0">
                <a:latin typeface="HarmonyOS Sans SC Medium" panose="00000600000000000000" pitchFamily="2" charset="-122"/>
                <a:ea typeface="HarmonyOS Sans SC Medium" panose="00000600000000000000" pitchFamily="2" charset="-122"/>
              </a:rPr>
              <a:t>将 </a:t>
            </a:r>
            <a:r>
              <a:rPr lang="en-US" altLang="zh-CN" dirty="0">
                <a:latin typeface="HarmonyOS Sans SC Medium" panose="00000600000000000000" pitchFamily="2" charset="-122"/>
                <a:ea typeface="HarmonyOS Sans SC Medium" panose="00000600000000000000" pitchFamily="2" charset="-122"/>
              </a:rPr>
              <a:t>XML </a:t>
            </a:r>
            <a:r>
              <a:rPr lang="zh-CN" altLang="en-US" dirty="0">
                <a:latin typeface="HarmonyOS Sans SC Medium" panose="00000600000000000000" pitchFamily="2" charset="-122"/>
                <a:ea typeface="HarmonyOS Sans SC Medium" panose="00000600000000000000" pitchFamily="2" charset="-122"/>
              </a:rPr>
              <a:t>节点格式化并流式输出</a:t>
            </a:r>
          </a:p>
        </p:txBody>
      </p:sp>
    </p:spTree>
    <p:extLst>
      <p:ext uri="{BB962C8B-B14F-4D97-AF65-F5344CB8AC3E}">
        <p14:creationId xmlns:p14="http://schemas.microsoft.com/office/powerpoint/2010/main" val="251939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zh-CN" altLang="en-US" sz="4400" dirty="0">
                <a:latin typeface="HarmonyOS Sans SC Medium" panose="00000600000000000000" pitchFamily="2" charset="-122"/>
                <a:ea typeface="HarmonyOS Sans SC Medium" panose="00000600000000000000" pitchFamily="2" charset="-122"/>
              </a:rPr>
              <a:t>功能测试</a:t>
            </a:r>
            <a:r>
              <a:rPr lang="en-US" altLang="zh-CN" sz="4400" dirty="0">
                <a:latin typeface="HarmonyOS Sans SC Medium" panose="00000600000000000000" pitchFamily="2" charset="-122"/>
                <a:ea typeface="HarmonyOS Sans SC Medium" panose="00000600000000000000" pitchFamily="2" charset="-122"/>
              </a:rPr>
              <a:t>: </a:t>
            </a:r>
            <a:r>
              <a:rPr lang="en-US" altLang="zh-CN" sz="4400" dirty="0"/>
              <a:t>XML</a:t>
            </a:r>
            <a:r>
              <a:rPr lang="zh-CN" altLang="en-US" sz="4400" dirty="0">
                <a:latin typeface="HarmonyOS Sans SC Medium" panose="00000600000000000000" pitchFamily="2" charset="-122"/>
                <a:ea typeface="HarmonyOS Sans SC Medium" panose="00000600000000000000" pitchFamily="2" charset="-122"/>
              </a:rPr>
              <a:t>文件读取</a:t>
            </a:r>
            <a:r>
              <a:rPr lang="en-US" altLang="zh-CN" sz="4400" dirty="0"/>
              <a:t>&amp;</a:t>
            </a:r>
            <a:r>
              <a:rPr lang="zh-CN" altLang="en-US" sz="4400" dirty="0">
                <a:latin typeface="HarmonyOS Sans SC Medium" panose="00000600000000000000" pitchFamily="2" charset="-122"/>
                <a:ea typeface="HarmonyOS Sans SC Medium" panose="00000600000000000000" pitchFamily="2" charset="-122"/>
              </a:rPr>
              <a:t>格式检查</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5</a:t>
            </a:fld>
            <a:endParaRPr lang="en-US" dirty="0"/>
          </a:p>
        </p:txBody>
      </p:sp>
      <p:sp>
        <p:nvSpPr>
          <p:cNvPr id="3" name="文本框 2">
            <a:extLst>
              <a:ext uri="{FF2B5EF4-FFF2-40B4-BE49-F238E27FC236}">
                <a16:creationId xmlns:a16="http://schemas.microsoft.com/office/drawing/2014/main" id="{548AB63D-855D-3EDB-D1BE-58E6A8EEB795}"/>
              </a:ext>
            </a:extLst>
          </p:cNvPr>
          <p:cNvSpPr txBox="1"/>
          <p:nvPr/>
        </p:nvSpPr>
        <p:spPr>
          <a:xfrm>
            <a:off x="1188720" y="1595711"/>
            <a:ext cx="4772346" cy="2538002"/>
          </a:xfrm>
          <a:prstGeom prst="rect">
            <a:avLst/>
          </a:prstGeom>
          <a:noFill/>
        </p:spPr>
        <p:txBody>
          <a:bodyPr wrap="square" rtlCol="0">
            <a:spAutoFit/>
          </a:bodyPr>
          <a:lstStyle/>
          <a:p>
            <a:pPr>
              <a:lnSpc>
                <a:spcPct val="150000"/>
              </a:lnSpc>
            </a:pPr>
            <a:r>
              <a:rPr lang="zh-CN" altLang="en-US" dirty="0">
                <a:latin typeface="HarmonyOS Sans SC Medium" panose="00000600000000000000" pitchFamily="2" charset="-122"/>
                <a:ea typeface="HarmonyOS Sans SC Medium" panose="00000600000000000000" pitchFamily="2" charset="-122"/>
              </a:rPr>
              <a:t>可通过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创建文件对象</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LoadFile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接口进行文件读取</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zh-CN" altLang="en-US" dirty="0">
                <a:latin typeface="HarmonyOS Sans SC Medium" panose="00000600000000000000" pitchFamily="2" charset="-122"/>
                <a:ea typeface="HarmonyOS Sans SC Medium" panose="00000600000000000000" pitchFamily="2" charset="-122"/>
              </a:rPr>
              <a:t>并自动调用</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Parse </a:t>
            </a:r>
            <a:r>
              <a:rPr lang="zh-CN" altLang="en-US" dirty="0">
                <a:latin typeface="HarmonyOS Sans SC Medium" panose="00000600000000000000" pitchFamily="2" charset="-122"/>
                <a:ea typeface="HarmonyOS Sans SC Medium" panose="00000600000000000000" pitchFamily="2" charset="-122"/>
              </a:rPr>
              <a:t>接口进行</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格式检查</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Error </a:t>
            </a:r>
            <a:r>
              <a:rPr lang="zh-CN" altLang="en-US" dirty="0">
                <a:latin typeface="HarmonyOS Sans SC Medium" panose="00000600000000000000" pitchFamily="2" charset="-122"/>
                <a:ea typeface="HarmonyOS Sans SC Medium" panose="00000600000000000000" pitchFamily="2" charset="-122"/>
              </a:rPr>
              <a:t>接口检测是否读取成功</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ErrorStr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抓取错误码并打印错误信息</a:t>
            </a:r>
            <a:endParaRPr lang="en-US" altLang="zh-CN" dirty="0">
              <a:latin typeface="HarmonyOS Sans SC Medium" panose="00000600000000000000" pitchFamily="2" charset="-122"/>
              <a:ea typeface="HarmonyOS Sans SC Medium" panose="00000600000000000000" pitchFamily="2" charset="-122"/>
            </a:endParaRPr>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7" name="矩形 6">
            <a:extLst>
              <a:ext uri="{FF2B5EF4-FFF2-40B4-BE49-F238E27FC236}">
                <a16:creationId xmlns:a16="http://schemas.microsoft.com/office/drawing/2014/main" id="{9D53C3B6-09C1-D785-BB7E-C8E2977D6FCB}"/>
              </a:ext>
            </a:extLst>
          </p:cNvPr>
          <p:cNvSpPr/>
          <p:nvPr/>
        </p:nvSpPr>
        <p:spPr>
          <a:xfrm>
            <a:off x="1120339" y="4378310"/>
            <a:ext cx="4772346" cy="203723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0" dirty="0" err="1">
                <a:solidFill>
                  <a:srgbClr val="4EC9B0"/>
                </a:solidFill>
                <a:effectLst/>
                <a:highlight>
                  <a:srgbClr val="1F1F1F"/>
                </a:highlight>
                <a:latin typeface="Consolas" panose="020B0609020204030204" pitchFamily="49" charset="0"/>
              </a:rPr>
              <a:t>XMLDocument</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9CDCFE"/>
                </a:solidFill>
                <a:effectLst/>
                <a:highlight>
                  <a:srgbClr val="1F1F1F"/>
                </a:highlight>
                <a:latin typeface="Consolas" panose="020B0609020204030204" pitchFamily="49" charset="0"/>
              </a:rPr>
              <a:t>doc</a:t>
            </a:r>
            <a:r>
              <a:rPr lang="en-US" altLang="zh-CN" sz="1400" b="0" dirty="0">
                <a:solidFill>
                  <a:srgbClr val="CCCCCC"/>
                </a:solidFill>
                <a:effectLst/>
                <a:highlight>
                  <a:srgbClr val="1F1F1F"/>
                </a:highlight>
                <a:latin typeface="Consolas" panose="020B0609020204030204" pitchFamily="49" charset="0"/>
              </a:rPr>
              <a:t>;</a:t>
            </a:r>
            <a:r>
              <a:rPr lang="en-US" altLang="zh-CN" sz="1400" b="0" dirty="0">
                <a:solidFill>
                  <a:srgbClr val="6A9955"/>
                </a:solidFill>
                <a:effectLst/>
                <a:highlight>
                  <a:srgbClr val="1F1F1F"/>
                </a:highlight>
                <a:latin typeface="Consolas" panose="020B0609020204030204" pitchFamily="49" charset="0"/>
              </a:rPr>
              <a:t> // </a:t>
            </a:r>
            <a:r>
              <a:rPr lang="zh-CN" altLang="en-US" sz="1400" b="0" dirty="0">
                <a:solidFill>
                  <a:srgbClr val="6A9955"/>
                </a:solidFill>
                <a:effectLst/>
                <a:highlight>
                  <a:srgbClr val="1F1F1F"/>
                </a:highlight>
                <a:latin typeface="Consolas" panose="020B0609020204030204" pitchFamily="49" charset="0"/>
              </a:rPr>
              <a:t>创建一个</a:t>
            </a:r>
            <a:r>
              <a:rPr lang="en-US" altLang="zh-CN" sz="1400" b="0" dirty="0">
                <a:solidFill>
                  <a:srgbClr val="6A9955"/>
                </a:solidFill>
                <a:effectLst/>
                <a:highlight>
                  <a:srgbClr val="1F1F1F"/>
                </a:highlight>
                <a:latin typeface="Consolas" panose="020B0609020204030204" pitchFamily="49" charset="0"/>
              </a:rPr>
              <a:t>XML</a:t>
            </a:r>
            <a:r>
              <a:rPr lang="zh-CN" altLang="en-US" sz="1400" b="0" dirty="0">
                <a:solidFill>
                  <a:srgbClr val="6A9955"/>
                </a:solidFill>
                <a:effectLst/>
                <a:highlight>
                  <a:srgbClr val="1F1F1F"/>
                </a:highlight>
                <a:latin typeface="Consolas" panose="020B0609020204030204" pitchFamily="49" charset="0"/>
              </a:rPr>
              <a:t>文档对象</a:t>
            </a:r>
            <a:endParaRPr lang="zh-CN" altLang="en-US" sz="1400" b="0" dirty="0">
              <a:solidFill>
                <a:srgbClr val="CCCCCC"/>
              </a:solidFill>
              <a:effectLst/>
              <a:highlight>
                <a:srgbClr val="1F1F1F"/>
              </a:highlight>
              <a:latin typeface="Consolas" panose="020B0609020204030204" pitchFamily="49" charset="0"/>
            </a:endParaRPr>
          </a:p>
          <a:p>
            <a:r>
              <a:rPr lang="en-US" altLang="zh-CN" sz="1400" b="0" dirty="0" err="1">
                <a:solidFill>
                  <a:srgbClr val="9CDCFE"/>
                </a:solidFill>
                <a:effectLst/>
                <a:highlight>
                  <a:srgbClr val="1F1F1F"/>
                </a:highlight>
                <a:latin typeface="Consolas" panose="020B0609020204030204" pitchFamily="49" charset="0"/>
              </a:rPr>
              <a:t>doc</a:t>
            </a:r>
            <a:r>
              <a:rPr lang="en-US" altLang="zh-CN" sz="1400" b="0" dirty="0" err="1">
                <a:solidFill>
                  <a:srgbClr val="CCCCCC"/>
                </a:solidFill>
                <a:effectLst/>
                <a:highlight>
                  <a:srgbClr val="1F1F1F"/>
                </a:highlight>
                <a:latin typeface="Consolas" panose="020B0609020204030204" pitchFamily="49" charset="0"/>
              </a:rPr>
              <a:t>.</a:t>
            </a:r>
            <a:r>
              <a:rPr lang="en-US" altLang="zh-CN" sz="1400" b="0" dirty="0" err="1">
                <a:solidFill>
                  <a:srgbClr val="DCDCAA"/>
                </a:solidFill>
                <a:effectLst/>
                <a:highlight>
                  <a:srgbClr val="1F1F1F"/>
                </a:highlight>
                <a:latin typeface="Consolas" panose="020B0609020204030204" pitchFamily="49" charset="0"/>
              </a:rPr>
              <a:t>LoadFile</a:t>
            </a:r>
            <a:r>
              <a:rPr lang="en-US" altLang="zh-CN" sz="1400" b="0" dirty="0">
                <a:solidFill>
                  <a:srgbClr val="CCCCCC"/>
                </a:solidFill>
                <a:effectLst/>
                <a:highlight>
                  <a:srgbClr val="1F1F1F"/>
                </a:highlight>
                <a:latin typeface="Consolas" panose="020B0609020204030204" pitchFamily="49" charset="0"/>
              </a:rPr>
              <a:t>(</a:t>
            </a:r>
            <a:r>
              <a:rPr lang="en-US" altLang="zh-CN" sz="1400" b="0" dirty="0">
                <a:solidFill>
                  <a:srgbClr val="CE9178"/>
                </a:solidFill>
                <a:effectLst/>
                <a:highlight>
                  <a:srgbClr val="1F1F1F"/>
                </a:highlight>
                <a:latin typeface="Consolas" panose="020B0609020204030204" pitchFamily="49" charset="0"/>
              </a:rPr>
              <a:t>"test.xml"</a:t>
            </a:r>
            <a:r>
              <a:rPr lang="en-US" altLang="zh-CN" sz="1400" b="0" dirty="0">
                <a:solidFill>
                  <a:srgbClr val="CCCCCC"/>
                </a:solidFill>
                <a:effectLst/>
                <a:highlight>
                  <a:srgbClr val="1F1F1F"/>
                </a:highlight>
                <a:latin typeface="Consolas" panose="020B0609020204030204" pitchFamily="49" charset="0"/>
              </a:rPr>
              <a:t>);</a:t>
            </a:r>
            <a:r>
              <a:rPr lang="en-US" altLang="zh-CN" sz="1400" b="0" dirty="0">
                <a:solidFill>
                  <a:srgbClr val="6A9955"/>
                </a:solidFill>
                <a:effectLst/>
                <a:highlight>
                  <a:srgbClr val="1F1F1F"/>
                </a:highlight>
                <a:latin typeface="Consolas" panose="020B0609020204030204" pitchFamily="49" charset="0"/>
              </a:rPr>
              <a:t> // </a:t>
            </a:r>
            <a:r>
              <a:rPr lang="zh-CN" altLang="en-US" sz="1400" b="0" dirty="0">
                <a:solidFill>
                  <a:srgbClr val="6A9955"/>
                </a:solidFill>
                <a:effectLst/>
                <a:highlight>
                  <a:srgbClr val="1F1F1F"/>
                </a:highlight>
                <a:latin typeface="Consolas" panose="020B0609020204030204" pitchFamily="49" charset="0"/>
              </a:rPr>
              <a:t>从本地文件读取</a:t>
            </a:r>
            <a:r>
              <a:rPr lang="en-US" altLang="zh-CN" sz="1400" b="0" dirty="0">
                <a:solidFill>
                  <a:srgbClr val="6A9955"/>
                </a:solidFill>
                <a:effectLst/>
                <a:highlight>
                  <a:srgbClr val="1F1F1F"/>
                </a:highlight>
                <a:latin typeface="Consolas" panose="020B0609020204030204" pitchFamily="49" charset="0"/>
              </a:rPr>
              <a:t>xml </a:t>
            </a:r>
            <a:endParaRPr lang="en-US" altLang="zh-CN" sz="1400" b="0" dirty="0">
              <a:solidFill>
                <a:srgbClr val="CCCCCC"/>
              </a:solidFill>
              <a:effectLst/>
              <a:highlight>
                <a:srgbClr val="1F1F1F"/>
              </a:highlight>
              <a:latin typeface="Consolas" panose="020B0609020204030204" pitchFamily="49" charset="0"/>
            </a:endParaRPr>
          </a:p>
          <a:p>
            <a:r>
              <a:rPr lang="en-US" altLang="zh-CN" sz="1400" b="0" dirty="0">
                <a:solidFill>
                  <a:srgbClr val="C586C0"/>
                </a:solidFill>
                <a:effectLst/>
                <a:highlight>
                  <a:srgbClr val="1F1F1F"/>
                </a:highlight>
                <a:latin typeface="Consolas" panose="020B0609020204030204" pitchFamily="49" charset="0"/>
              </a:rPr>
              <a:t>if</a:t>
            </a:r>
            <a:r>
              <a:rPr lang="en-US" altLang="zh-CN" sz="1400" b="0" dirty="0">
                <a:solidFill>
                  <a:srgbClr val="CCCCCC"/>
                </a:solidFill>
                <a:effectLst/>
                <a:highlight>
                  <a:srgbClr val="1F1F1F"/>
                </a:highlight>
                <a:latin typeface="Consolas" panose="020B0609020204030204" pitchFamily="49" charset="0"/>
              </a:rPr>
              <a:t> (</a:t>
            </a:r>
            <a:r>
              <a:rPr lang="en-US" altLang="zh-CN" sz="1400" b="0" dirty="0" err="1">
                <a:solidFill>
                  <a:srgbClr val="9CDCFE"/>
                </a:solidFill>
                <a:effectLst/>
                <a:highlight>
                  <a:srgbClr val="1F1F1F"/>
                </a:highlight>
                <a:latin typeface="Consolas" panose="020B0609020204030204" pitchFamily="49" charset="0"/>
              </a:rPr>
              <a:t>doc</a:t>
            </a:r>
            <a:r>
              <a:rPr lang="en-US" altLang="zh-CN" sz="1400" b="0" dirty="0" err="1">
                <a:solidFill>
                  <a:srgbClr val="CCCCCC"/>
                </a:solidFill>
                <a:effectLst/>
                <a:highlight>
                  <a:srgbClr val="1F1F1F"/>
                </a:highlight>
                <a:latin typeface="Consolas" panose="020B0609020204030204" pitchFamily="49" charset="0"/>
              </a:rPr>
              <a:t>.</a:t>
            </a:r>
            <a:r>
              <a:rPr lang="en-US" altLang="zh-CN" sz="1400" b="0" dirty="0" err="1">
                <a:solidFill>
                  <a:srgbClr val="DCDCAA"/>
                </a:solidFill>
                <a:effectLst/>
                <a:highlight>
                  <a:srgbClr val="1F1F1F"/>
                </a:highlight>
                <a:latin typeface="Consolas" panose="020B0609020204030204" pitchFamily="49" charset="0"/>
              </a:rPr>
              <a:t>Error</a:t>
            </a:r>
            <a:r>
              <a:rPr lang="en-US" altLang="zh-CN" sz="1400" b="0" dirty="0">
                <a:solidFill>
                  <a:srgbClr val="CCCCCC"/>
                </a:solidFill>
                <a:effectLst/>
                <a:highlight>
                  <a:srgbClr val="1F1F1F"/>
                </a:highlight>
                <a:latin typeface="Consolas" panose="020B0609020204030204" pitchFamily="49" charset="0"/>
              </a:rPr>
              <a:t>()) {</a:t>
            </a:r>
          </a:p>
          <a:p>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4EC9B0"/>
                </a:solidFill>
                <a:effectLst/>
                <a:highlight>
                  <a:srgbClr val="1F1F1F"/>
                </a:highlight>
                <a:latin typeface="Consolas" panose="020B0609020204030204" pitchFamily="49" charset="0"/>
              </a:rPr>
              <a:t>std</a:t>
            </a:r>
            <a:r>
              <a:rPr lang="en-US" altLang="zh-CN" sz="1400" b="0" dirty="0">
                <a:solidFill>
                  <a:srgbClr val="CCCCCC"/>
                </a:solidFill>
                <a:effectLst/>
                <a:highlight>
                  <a:srgbClr val="1F1F1F"/>
                </a:highlight>
                <a:latin typeface="Consolas" panose="020B0609020204030204" pitchFamily="49" charset="0"/>
              </a:rPr>
              <a:t>::</a:t>
            </a:r>
            <a:r>
              <a:rPr lang="en-US" altLang="zh-CN" sz="1400" b="0" dirty="0" err="1">
                <a:solidFill>
                  <a:srgbClr val="9CDCFE"/>
                </a:solidFill>
                <a:effectLst/>
                <a:highlight>
                  <a:srgbClr val="1F1F1F"/>
                </a:highlight>
                <a:latin typeface="Consolas" panose="020B0609020204030204" pitchFamily="49" charset="0"/>
              </a:rPr>
              <a:t>cerr</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DCDCAA"/>
                </a:solidFill>
                <a:effectLst/>
                <a:highlight>
                  <a:srgbClr val="1F1F1F"/>
                </a:highlight>
                <a:latin typeface="Consolas" panose="020B0609020204030204" pitchFamily="49" charset="0"/>
              </a:rPr>
              <a:t>&lt;&lt;</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CE9178"/>
                </a:solidFill>
                <a:effectLst/>
                <a:highlight>
                  <a:srgbClr val="1F1F1F"/>
                </a:highlight>
                <a:latin typeface="Consolas" panose="020B0609020204030204" pitchFamily="49" charset="0"/>
              </a:rPr>
              <a:t>"Error parsing XML: "</a:t>
            </a:r>
            <a:r>
              <a:rPr lang="en-US" altLang="zh-CN" sz="1400" b="0" dirty="0">
                <a:solidFill>
                  <a:srgbClr val="CCCCCC"/>
                </a:solidFill>
                <a:effectLst/>
                <a:highlight>
                  <a:srgbClr val="1F1F1F"/>
                </a:highlight>
                <a:latin typeface="Consolas" panose="020B0609020204030204" pitchFamily="49" charset="0"/>
              </a:rPr>
              <a:t>;</a:t>
            </a:r>
          </a:p>
          <a:p>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4EC9B0"/>
                </a:solidFill>
                <a:effectLst/>
                <a:highlight>
                  <a:srgbClr val="1F1F1F"/>
                </a:highlight>
                <a:latin typeface="Consolas" panose="020B0609020204030204" pitchFamily="49" charset="0"/>
              </a:rPr>
              <a:t>std</a:t>
            </a:r>
            <a:r>
              <a:rPr lang="en-US" altLang="zh-CN" sz="1400" b="0" dirty="0">
                <a:solidFill>
                  <a:srgbClr val="CCCCCC"/>
                </a:solidFill>
                <a:effectLst/>
                <a:highlight>
                  <a:srgbClr val="1F1F1F"/>
                </a:highlight>
                <a:latin typeface="Consolas" panose="020B0609020204030204" pitchFamily="49" charset="0"/>
              </a:rPr>
              <a:t>::</a:t>
            </a:r>
            <a:r>
              <a:rPr lang="en-US" altLang="zh-CN" sz="1400" b="0" dirty="0" err="1">
                <a:solidFill>
                  <a:srgbClr val="9CDCFE"/>
                </a:solidFill>
                <a:effectLst/>
                <a:highlight>
                  <a:srgbClr val="1F1F1F"/>
                </a:highlight>
                <a:latin typeface="Consolas" panose="020B0609020204030204" pitchFamily="49" charset="0"/>
              </a:rPr>
              <a:t>cerr</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DCDCAA"/>
                </a:solidFill>
                <a:effectLst/>
                <a:highlight>
                  <a:srgbClr val="1F1F1F"/>
                </a:highlight>
                <a:latin typeface="Consolas" panose="020B0609020204030204" pitchFamily="49" charset="0"/>
              </a:rPr>
              <a:t>&lt;&lt;</a:t>
            </a:r>
            <a:r>
              <a:rPr lang="en-US" altLang="zh-CN" sz="1400" b="0" dirty="0">
                <a:solidFill>
                  <a:srgbClr val="CCCCCC"/>
                </a:solidFill>
                <a:effectLst/>
                <a:highlight>
                  <a:srgbClr val="1F1F1F"/>
                </a:highlight>
                <a:latin typeface="Consolas" panose="020B0609020204030204" pitchFamily="49" charset="0"/>
              </a:rPr>
              <a:t> </a:t>
            </a:r>
            <a:r>
              <a:rPr lang="en-US" altLang="zh-CN" sz="1400" b="0" dirty="0" err="1">
                <a:solidFill>
                  <a:srgbClr val="9CDCFE"/>
                </a:solidFill>
                <a:effectLst/>
                <a:highlight>
                  <a:srgbClr val="1F1F1F"/>
                </a:highlight>
                <a:latin typeface="Consolas" panose="020B0609020204030204" pitchFamily="49" charset="0"/>
              </a:rPr>
              <a:t>doc</a:t>
            </a:r>
            <a:r>
              <a:rPr lang="en-US" altLang="zh-CN" sz="1400" b="0" dirty="0" err="1">
                <a:solidFill>
                  <a:srgbClr val="CCCCCC"/>
                </a:solidFill>
                <a:effectLst/>
                <a:highlight>
                  <a:srgbClr val="1F1F1F"/>
                </a:highlight>
                <a:latin typeface="Consolas" panose="020B0609020204030204" pitchFamily="49" charset="0"/>
              </a:rPr>
              <a:t>.</a:t>
            </a:r>
            <a:r>
              <a:rPr lang="en-US" altLang="zh-CN" sz="1400" b="0" dirty="0" err="1">
                <a:solidFill>
                  <a:srgbClr val="DCDCAA"/>
                </a:solidFill>
                <a:effectLst/>
                <a:highlight>
                  <a:srgbClr val="1F1F1F"/>
                </a:highlight>
                <a:latin typeface="Consolas" panose="020B0609020204030204" pitchFamily="49" charset="0"/>
              </a:rPr>
              <a:t>ErrorStr</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DCDCAA"/>
                </a:solidFill>
                <a:effectLst/>
                <a:highlight>
                  <a:srgbClr val="1F1F1F"/>
                </a:highlight>
                <a:latin typeface="Consolas" panose="020B0609020204030204" pitchFamily="49" charset="0"/>
              </a:rPr>
              <a:t>&lt;&lt;</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4EC9B0"/>
                </a:solidFill>
                <a:effectLst/>
                <a:highlight>
                  <a:srgbClr val="1F1F1F"/>
                </a:highlight>
                <a:latin typeface="Consolas" panose="020B0609020204030204" pitchFamily="49" charset="0"/>
              </a:rPr>
              <a:t>std</a:t>
            </a:r>
            <a:r>
              <a:rPr lang="en-US" altLang="zh-CN" sz="1400" b="0" dirty="0">
                <a:solidFill>
                  <a:srgbClr val="CCCCCC"/>
                </a:solidFill>
                <a:effectLst/>
                <a:highlight>
                  <a:srgbClr val="1F1F1F"/>
                </a:highlight>
                <a:latin typeface="Consolas" panose="020B0609020204030204" pitchFamily="49" charset="0"/>
              </a:rPr>
              <a:t>::</a:t>
            </a:r>
            <a:r>
              <a:rPr lang="en-US" altLang="zh-CN" sz="1400" b="0" dirty="0" err="1">
                <a:solidFill>
                  <a:srgbClr val="DCDCAA"/>
                </a:solidFill>
                <a:effectLst/>
                <a:highlight>
                  <a:srgbClr val="1F1F1F"/>
                </a:highlight>
                <a:latin typeface="Consolas" panose="020B0609020204030204" pitchFamily="49" charset="0"/>
              </a:rPr>
              <a:t>endl</a:t>
            </a:r>
            <a:r>
              <a:rPr lang="en-US" altLang="zh-CN" sz="1400" b="0" dirty="0">
                <a:solidFill>
                  <a:srgbClr val="CCCCCC"/>
                </a:solidFill>
                <a:effectLst/>
                <a:highlight>
                  <a:srgbClr val="1F1F1F"/>
                </a:highlight>
                <a:latin typeface="Consolas" panose="020B0609020204030204" pitchFamily="49" charset="0"/>
              </a:rPr>
              <a:t>;</a:t>
            </a:r>
          </a:p>
          <a:p>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C586C0"/>
                </a:solidFill>
                <a:effectLst/>
                <a:highlight>
                  <a:srgbClr val="1F1F1F"/>
                </a:highlight>
                <a:latin typeface="Consolas" panose="020B0609020204030204" pitchFamily="49" charset="0"/>
              </a:rPr>
              <a:t>return</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D4D4D4"/>
                </a:solidFill>
                <a:effectLst/>
                <a:highlight>
                  <a:srgbClr val="1F1F1F"/>
                </a:highlight>
                <a:latin typeface="Consolas" panose="020B0609020204030204" pitchFamily="49" charset="0"/>
              </a:rPr>
              <a:t>-</a:t>
            </a:r>
            <a:r>
              <a:rPr lang="en-US" altLang="zh-CN" sz="1400" b="0" dirty="0">
                <a:solidFill>
                  <a:srgbClr val="B5CEA8"/>
                </a:solidFill>
                <a:effectLst/>
                <a:highlight>
                  <a:srgbClr val="1F1F1F"/>
                </a:highlight>
                <a:latin typeface="Consolas" panose="020B0609020204030204" pitchFamily="49" charset="0"/>
              </a:rPr>
              <a:t>1</a:t>
            </a:r>
            <a:r>
              <a:rPr lang="en-US" altLang="zh-CN" sz="1400" b="0" dirty="0">
                <a:solidFill>
                  <a:srgbClr val="CCCCCC"/>
                </a:solidFill>
                <a:effectLst/>
                <a:highlight>
                  <a:srgbClr val="1F1F1F"/>
                </a:highlight>
                <a:latin typeface="Consolas" panose="020B0609020204030204" pitchFamily="49" charset="0"/>
              </a:rPr>
              <a:t>;</a:t>
            </a:r>
          </a:p>
          <a:p>
            <a:r>
              <a:rPr lang="en-US" altLang="zh-CN" sz="1400" b="0" dirty="0">
                <a:solidFill>
                  <a:srgbClr val="CCCCCC"/>
                </a:solidFill>
                <a:effectLst/>
                <a:highlight>
                  <a:srgbClr val="1F1F1F"/>
                </a:highlight>
                <a:latin typeface="Consolas" panose="020B0609020204030204" pitchFamily="49" charset="0"/>
              </a:rPr>
              <a:t>}</a:t>
            </a:r>
          </a:p>
          <a:p>
            <a:r>
              <a:rPr lang="en-US" altLang="zh-CN" sz="1400" b="0" dirty="0">
                <a:solidFill>
                  <a:srgbClr val="C586C0"/>
                </a:solidFill>
                <a:effectLst/>
                <a:highlight>
                  <a:srgbClr val="1F1F1F"/>
                </a:highlight>
                <a:latin typeface="Consolas" panose="020B0609020204030204" pitchFamily="49" charset="0"/>
              </a:rPr>
              <a:t>else</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4EC9B0"/>
                </a:solidFill>
                <a:effectLst/>
                <a:highlight>
                  <a:srgbClr val="1F1F1F"/>
                </a:highlight>
                <a:latin typeface="Consolas" panose="020B0609020204030204" pitchFamily="49" charset="0"/>
              </a:rPr>
              <a:t>std</a:t>
            </a:r>
            <a:r>
              <a:rPr lang="en-US" altLang="zh-CN" sz="1400" b="0" dirty="0">
                <a:solidFill>
                  <a:srgbClr val="CCCCCC"/>
                </a:solidFill>
                <a:effectLst/>
                <a:highlight>
                  <a:srgbClr val="1F1F1F"/>
                </a:highlight>
                <a:latin typeface="Consolas" panose="020B0609020204030204" pitchFamily="49" charset="0"/>
              </a:rPr>
              <a:t>::</a:t>
            </a:r>
            <a:r>
              <a:rPr lang="en-US" altLang="zh-CN" sz="1400" b="0" dirty="0" err="1">
                <a:solidFill>
                  <a:srgbClr val="9CDCFE"/>
                </a:solidFill>
                <a:effectLst/>
                <a:highlight>
                  <a:srgbClr val="1F1F1F"/>
                </a:highlight>
                <a:latin typeface="Consolas" panose="020B0609020204030204" pitchFamily="49" charset="0"/>
              </a:rPr>
              <a:t>cout</a:t>
            </a:r>
            <a:r>
              <a:rPr lang="en-US" altLang="zh-CN" sz="1400" b="0" dirty="0">
                <a:solidFill>
                  <a:srgbClr val="CCCCCC"/>
                </a:solidFill>
                <a:effectLst/>
                <a:highlight>
                  <a:srgbClr val="1F1F1F"/>
                </a:highlight>
                <a:latin typeface="Consolas" panose="020B0609020204030204" pitchFamily="49" charset="0"/>
              </a:rPr>
              <a:t> </a:t>
            </a:r>
            <a:r>
              <a:rPr lang="en-US" altLang="zh-CN" sz="1400" b="0" dirty="0">
                <a:solidFill>
                  <a:srgbClr val="DCDCAA"/>
                </a:solidFill>
                <a:effectLst/>
                <a:highlight>
                  <a:srgbClr val="1F1F1F"/>
                </a:highlight>
                <a:latin typeface="Consolas" panose="020B0609020204030204" pitchFamily="49" charset="0"/>
              </a:rPr>
              <a:t>&lt;&lt;</a:t>
            </a:r>
            <a:r>
              <a:rPr lang="en-US" altLang="zh-CN" sz="1400" b="0" dirty="0">
                <a:solidFill>
                  <a:srgbClr val="CCCCCC"/>
                </a:solidFill>
                <a:effectLst/>
                <a:highlight>
                  <a:srgbClr val="1F1F1F"/>
                </a:highlight>
                <a:latin typeface="Consolas" panose="020B0609020204030204" pitchFamily="49" charset="0"/>
              </a:rPr>
              <a:t> </a:t>
            </a:r>
            <a:r>
              <a:rPr lang="en-US" altLang="zh-CN" sz="1400" dirty="0">
                <a:solidFill>
                  <a:srgbClr val="CE9178"/>
                </a:solidFill>
                <a:highlight>
                  <a:srgbClr val="1F1F1F"/>
                </a:highlight>
                <a:latin typeface="Consolas" panose="020B0609020204030204" pitchFamily="49" charset="0"/>
              </a:rPr>
              <a:t>"File load completed.\n"</a:t>
            </a:r>
            <a:r>
              <a:rPr lang="en-US" altLang="zh-CN" sz="1400" dirty="0">
                <a:solidFill>
                  <a:srgbClr val="CCCCCC"/>
                </a:solidFill>
                <a:highlight>
                  <a:srgbClr val="1F1F1F"/>
                </a:highlight>
                <a:latin typeface="Consolas" panose="020B0609020204030204" pitchFamily="49" charset="0"/>
              </a:rPr>
              <a:t>;</a:t>
            </a:r>
          </a:p>
          <a:p>
            <a:r>
              <a:rPr lang="en-US" altLang="zh-CN" sz="1400" b="0" dirty="0">
                <a:solidFill>
                  <a:srgbClr val="6A9955"/>
                </a:solidFill>
                <a:effectLst/>
                <a:highlight>
                  <a:srgbClr val="1F1F1F"/>
                </a:highlight>
                <a:latin typeface="Consolas" panose="020B0609020204030204" pitchFamily="49" charset="0"/>
              </a:rPr>
              <a:t>// </a:t>
            </a:r>
            <a:r>
              <a:rPr lang="zh-CN" altLang="en-US" sz="1400" b="0" dirty="0">
                <a:solidFill>
                  <a:srgbClr val="6A9955"/>
                </a:solidFill>
                <a:effectLst/>
                <a:highlight>
                  <a:srgbClr val="1F1F1F"/>
                </a:highlight>
                <a:latin typeface="Consolas" panose="020B0609020204030204" pitchFamily="49" charset="0"/>
              </a:rPr>
              <a:t>检查</a:t>
            </a:r>
            <a:r>
              <a:rPr lang="en-US" altLang="zh-CN" sz="1400" b="0" dirty="0">
                <a:solidFill>
                  <a:srgbClr val="6A9955"/>
                </a:solidFill>
                <a:effectLst/>
                <a:highlight>
                  <a:srgbClr val="1F1F1F"/>
                </a:highlight>
                <a:latin typeface="Consolas" panose="020B0609020204030204" pitchFamily="49" charset="0"/>
              </a:rPr>
              <a:t>xml</a:t>
            </a:r>
            <a:r>
              <a:rPr lang="zh-CN" altLang="en-US" sz="1400" b="0" dirty="0">
                <a:solidFill>
                  <a:srgbClr val="6A9955"/>
                </a:solidFill>
                <a:effectLst/>
                <a:highlight>
                  <a:srgbClr val="1F1F1F"/>
                </a:highlight>
                <a:latin typeface="Consolas" panose="020B0609020204030204" pitchFamily="49" charset="0"/>
              </a:rPr>
              <a:t>文件格式是否正确</a:t>
            </a:r>
            <a:endParaRPr lang="zh-CN" altLang="en-US" sz="1400" b="0" dirty="0">
              <a:solidFill>
                <a:srgbClr val="CCCCCC"/>
              </a:solidFill>
              <a:effectLst/>
              <a:highlight>
                <a:srgbClr val="1F1F1F"/>
              </a:highlight>
              <a:latin typeface="Consolas" panose="020B0609020204030204" pitchFamily="49" charset="0"/>
            </a:endParaRPr>
          </a:p>
        </p:txBody>
      </p:sp>
      <p:pic>
        <p:nvPicPr>
          <p:cNvPr id="22" name="图片 21">
            <a:extLst>
              <a:ext uri="{FF2B5EF4-FFF2-40B4-BE49-F238E27FC236}">
                <a16:creationId xmlns:a16="http://schemas.microsoft.com/office/drawing/2014/main" id="{9C2ABE8D-2EB4-2055-E7C9-C58A44969CAB}"/>
              </a:ext>
            </a:extLst>
          </p:cNvPr>
          <p:cNvPicPr>
            <a:picLocks noChangeAspect="1"/>
          </p:cNvPicPr>
          <p:nvPr/>
        </p:nvPicPr>
        <p:blipFill>
          <a:blip r:embed="rId2"/>
          <a:stretch>
            <a:fillRect/>
          </a:stretch>
        </p:blipFill>
        <p:spPr>
          <a:xfrm>
            <a:off x="6741318" y="3857750"/>
            <a:ext cx="5085405" cy="570408"/>
          </a:xfrm>
          <a:prstGeom prst="rect">
            <a:avLst/>
          </a:prstGeom>
        </p:spPr>
      </p:pic>
      <p:sp>
        <p:nvSpPr>
          <p:cNvPr id="28" name="矩形: 圆角 27">
            <a:extLst>
              <a:ext uri="{FF2B5EF4-FFF2-40B4-BE49-F238E27FC236}">
                <a16:creationId xmlns:a16="http://schemas.microsoft.com/office/drawing/2014/main" id="{1B30112A-A98D-7278-FF78-1E10BA305AE1}"/>
              </a:ext>
            </a:extLst>
          </p:cNvPr>
          <p:cNvSpPr/>
          <p:nvPr/>
        </p:nvSpPr>
        <p:spPr>
          <a:xfrm>
            <a:off x="6741318" y="1891964"/>
            <a:ext cx="3101325" cy="570408"/>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&lt;library&gt;</a:t>
            </a:r>
          </a:p>
          <a:p>
            <a:pPr lvl="1"/>
            <a:r>
              <a:rPr lang="en-US" altLang="zh-CN" sz="1100" dirty="0">
                <a:latin typeface="Consolas" panose="020B0609020204030204" pitchFamily="49" charset="0"/>
              </a:rPr>
              <a:t>&lt;status&gt;empty&lt;/status&gt;</a:t>
            </a:r>
          </a:p>
          <a:p>
            <a:r>
              <a:rPr lang="en-US" altLang="zh-CN" sz="1100" dirty="0">
                <a:latin typeface="Consolas" panose="020B0609020204030204" pitchFamily="49" charset="0"/>
              </a:rPr>
              <a:t>&lt;/library&gt;</a:t>
            </a:r>
            <a:endParaRPr lang="zh-CN" altLang="en-US" sz="1100" dirty="0">
              <a:latin typeface="Consolas" panose="020B0609020204030204" pitchFamily="49" charset="0"/>
            </a:endParaRPr>
          </a:p>
        </p:txBody>
      </p:sp>
      <p:cxnSp>
        <p:nvCxnSpPr>
          <p:cNvPr id="35" name="直接连接符 34">
            <a:extLst>
              <a:ext uri="{FF2B5EF4-FFF2-40B4-BE49-F238E27FC236}">
                <a16:creationId xmlns:a16="http://schemas.microsoft.com/office/drawing/2014/main" id="{E3532B55-74E7-4539-35CA-FAA6B97613D2}"/>
              </a:ext>
            </a:extLst>
          </p:cNvPr>
          <p:cNvCxnSpPr/>
          <p:nvPr/>
        </p:nvCxnSpPr>
        <p:spPr>
          <a:xfrm>
            <a:off x="8363164" y="4238086"/>
            <a:ext cx="25017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596572B-6DB8-AB93-3012-A5BA8056B30E}"/>
              </a:ext>
            </a:extLst>
          </p:cNvPr>
          <p:cNvPicPr>
            <a:picLocks noChangeAspect="1"/>
          </p:cNvPicPr>
          <p:nvPr/>
        </p:nvPicPr>
        <p:blipFill rotWithShape="1">
          <a:blip r:embed="rId3"/>
          <a:srcRect t="9708"/>
          <a:stretch/>
        </p:blipFill>
        <p:spPr>
          <a:xfrm>
            <a:off x="6741317" y="2545331"/>
            <a:ext cx="5085405" cy="351690"/>
          </a:xfrm>
          <a:prstGeom prst="rect">
            <a:avLst/>
          </a:prstGeom>
        </p:spPr>
      </p:pic>
      <p:sp>
        <p:nvSpPr>
          <p:cNvPr id="42" name="文本框 41">
            <a:extLst>
              <a:ext uri="{FF2B5EF4-FFF2-40B4-BE49-F238E27FC236}">
                <a16:creationId xmlns:a16="http://schemas.microsoft.com/office/drawing/2014/main" id="{5D2C61C9-2DCC-578C-7CC8-CEC663555B15}"/>
              </a:ext>
            </a:extLst>
          </p:cNvPr>
          <p:cNvSpPr txBox="1"/>
          <p:nvPr/>
        </p:nvSpPr>
        <p:spPr>
          <a:xfrm>
            <a:off x="6642243" y="2131297"/>
            <a:ext cx="5214136" cy="369332"/>
          </a:xfrm>
          <a:prstGeom prst="rect">
            <a:avLst/>
          </a:prstGeom>
          <a:noFill/>
        </p:spPr>
        <p:txBody>
          <a:bodyPr wrap="square" rtlCol="0">
            <a:spAutoFit/>
          </a:bodyPr>
          <a:lstStyle/>
          <a:p>
            <a:pPr algn="r"/>
            <a:r>
              <a:rPr lang="en-US" altLang="zh-CN" dirty="0">
                <a:latin typeface="HarmonyOS Sans SC Medium" panose="00000600000000000000" pitchFamily="2" charset="-122"/>
                <a:ea typeface="HarmonyOS Sans SC Medium" panose="00000600000000000000" pitchFamily="2" charset="-122"/>
              </a:rPr>
              <a:t>☺</a:t>
            </a:r>
            <a:endParaRPr lang="zh-CN" altLang="en-US" dirty="0">
              <a:latin typeface="HarmonyOS Sans SC Medium" panose="00000600000000000000" pitchFamily="2" charset="-122"/>
              <a:ea typeface="HarmonyOS Sans SC Medium" panose="00000600000000000000" pitchFamily="2" charset="-122"/>
            </a:endParaRPr>
          </a:p>
        </p:txBody>
      </p:sp>
      <p:sp>
        <p:nvSpPr>
          <p:cNvPr id="44" name="矩形: 圆角 43">
            <a:extLst>
              <a:ext uri="{FF2B5EF4-FFF2-40B4-BE49-F238E27FC236}">
                <a16:creationId xmlns:a16="http://schemas.microsoft.com/office/drawing/2014/main" id="{117D1779-C6FF-B9BC-42E1-96582165F2A1}"/>
              </a:ext>
            </a:extLst>
          </p:cNvPr>
          <p:cNvSpPr/>
          <p:nvPr/>
        </p:nvSpPr>
        <p:spPr>
          <a:xfrm>
            <a:off x="6741317" y="5106250"/>
            <a:ext cx="3101325" cy="428625"/>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&lt;library&gt;</a:t>
            </a:r>
          </a:p>
          <a:p>
            <a:pPr lvl="1"/>
            <a:r>
              <a:rPr lang="en-US" altLang="zh-CN" sz="1100" dirty="0">
                <a:latin typeface="Consolas" panose="020B0609020204030204" pitchFamily="49" charset="0"/>
              </a:rPr>
              <a:t>&lt;status&gt;empty&lt;/status&gt;</a:t>
            </a:r>
          </a:p>
        </p:txBody>
      </p:sp>
      <p:sp>
        <p:nvSpPr>
          <p:cNvPr id="46" name="文本框 45">
            <a:extLst>
              <a:ext uri="{FF2B5EF4-FFF2-40B4-BE49-F238E27FC236}">
                <a16:creationId xmlns:a16="http://schemas.microsoft.com/office/drawing/2014/main" id="{9FA19C4B-B790-55FB-AE2C-06BC45833818}"/>
              </a:ext>
            </a:extLst>
          </p:cNvPr>
          <p:cNvSpPr txBox="1"/>
          <p:nvPr/>
        </p:nvSpPr>
        <p:spPr>
          <a:xfrm>
            <a:off x="6652517" y="5212260"/>
            <a:ext cx="5214136" cy="369332"/>
          </a:xfrm>
          <a:prstGeom prst="rect">
            <a:avLst/>
          </a:prstGeom>
          <a:noFill/>
        </p:spPr>
        <p:txBody>
          <a:bodyPr wrap="square" rtlCol="0">
            <a:spAutoFit/>
          </a:bodyPr>
          <a:lstStyle/>
          <a:p>
            <a:pPr algn="r"/>
            <a:r>
              <a:rPr lang="zh-CN" altLang="en-US" b="0" i="0" dirty="0">
                <a:solidFill>
                  <a:srgbClr val="333333"/>
                </a:solidFill>
                <a:effectLst/>
                <a:highlight>
                  <a:srgbClr val="FFFFFF"/>
                </a:highlight>
                <a:latin typeface="Arial" panose="020B0604020202020204" pitchFamily="34" charset="0"/>
              </a:rPr>
              <a:t>☹</a:t>
            </a:r>
            <a:endParaRPr lang="zh-CN" altLang="en-US" dirty="0">
              <a:latin typeface="HarmonyOS Sans SC Medium" panose="00000600000000000000" pitchFamily="2" charset="-122"/>
              <a:ea typeface="HarmonyOS Sans SC Medium" panose="00000600000000000000" pitchFamily="2" charset="-122"/>
            </a:endParaRPr>
          </a:p>
        </p:txBody>
      </p:sp>
      <p:cxnSp>
        <p:nvCxnSpPr>
          <p:cNvPr id="48" name="直接箭头连接符 47">
            <a:extLst>
              <a:ext uri="{FF2B5EF4-FFF2-40B4-BE49-F238E27FC236}">
                <a16:creationId xmlns:a16="http://schemas.microsoft.com/office/drawing/2014/main" id="{5E7C2D16-394E-5A9C-2E55-11B11CA041BF}"/>
              </a:ext>
            </a:extLst>
          </p:cNvPr>
          <p:cNvCxnSpPr>
            <a:cxnSpLocks/>
          </p:cNvCxnSpPr>
          <p:nvPr/>
        </p:nvCxnSpPr>
        <p:spPr>
          <a:xfrm>
            <a:off x="5892685" y="4723977"/>
            <a:ext cx="730103" cy="549925"/>
          </a:xfrm>
          <a:prstGeom prst="straightConnector1">
            <a:avLst/>
          </a:prstGeom>
          <a:ln w="38100">
            <a:solidFill>
              <a:srgbClr val="1F1F1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B1CFD24-015F-4D82-BE13-88F345FDEBEE}"/>
              </a:ext>
            </a:extLst>
          </p:cNvPr>
          <p:cNvCxnSpPr>
            <a:cxnSpLocks/>
            <a:endCxn id="94" idx="1"/>
          </p:cNvCxnSpPr>
          <p:nvPr/>
        </p:nvCxnSpPr>
        <p:spPr>
          <a:xfrm flipV="1">
            <a:off x="5863149" y="3636192"/>
            <a:ext cx="789368" cy="1135563"/>
          </a:xfrm>
          <a:prstGeom prst="straightConnector1">
            <a:avLst/>
          </a:prstGeom>
          <a:ln w="38100">
            <a:solidFill>
              <a:srgbClr val="1F1F1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047A6171-38C2-3C5B-D152-5E6FBFBC944F}"/>
              </a:ext>
            </a:extLst>
          </p:cNvPr>
          <p:cNvCxnSpPr>
            <a:cxnSpLocks/>
          </p:cNvCxnSpPr>
          <p:nvPr/>
        </p:nvCxnSpPr>
        <p:spPr>
          <a:xfrm flipV="1">
            <a:off x="5892685" y="2177168"/>
            <a:ext cx="759832" cy="2546809"/>
          </a:xfrm>
          <a:prstGeom prst="straightConnector1">
            <a:avLst/>
          </a:prstGeom>
          <a:ln w="38100">
            <a:solidFill>
              <a:srgbClr val="1F1F1F"/>
            </a:solidFill>
            <a:tailEnd type="triangle"/>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1613E08A-CBDC-C9CA-1C43-7E90764FFF37}"/>
              </a:ext>
            </a:extLst>
          </p:cNvPr>
          <p:cNvPicPr>
            <a:picLocks noChangeAspect="1"/>
          </p:cNvPicPr>
          <p:nvPr/>
        </p:nvPicPr>
        <p:blipFill rotWithShape="1">
          <a:blip r:embed="rId4"/>
          <a:srcRect t="3076"/>
          <a:stretch/>
        </p:blipFill>
        <p:spPr>
          <a:xfrm>
            <a:off x="6736180" y="5620312"/>
            <a:ext cx="5085405" cy="529628"/>
          </a:xfrm>
          <a:prstGeom prst="rect">
            <a:avLst/>
          </a:prstGeom>
        </p:spPr>
      </p:pic>
      <p:cxnSp>
        <p:nvCxnSpPr>
          <p:cNvPr id="81" name="直接连接符 80">
            <a:extLst>
              <a:ext uri="{FF2B5EF4-FFF2-40B4-BE49-F238E27FC236}">
                <a16:creationId xmlns:a16="http://schemas.microsoft.com/office/drawing/2014/main" id="{71D97CCB-AA81-6FF6-F933-9E456FA986E6}"/>
              </a:ext>
            </a:extLst>
          </p:cNvPr>
          <p:cNvCxnSpPr>
            <a:cxnSpLocks/>
          </p:cNvCxnSpPr>
          <p:nvPr/>
        </p:nvCxnSpPr>
        <p:spPr>
          <a:xfrm>
            <a:off x="8352889" y="5982977"/>
            <a:ext cx="19161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04768BB7-2DFF-B10F-E2B8-C1C1C9D523B9}"/>
              </a:ext>
            </a:extLst>
          </p:cNvPr>
          <p:cNvSpPr txBox="1"/>
          <p:nvPr/>
        </p:nvSpPr>
        <p:spPr>
          <a:xfrm>
            <a:off x="7783481" y="5962429"/>
            <a:ext cx="1223412" cy="230832"/>
          </a:xfrm>
          <a:prstGeom prst="rect">
            <a:avLst/>
          </a:prstGeom>
          <a:noFill/>
        </p:spPr>
        <p:txBody>
          <a:bodyPr wrap="none" rtlCol="0">
            <a:spAutoFit/>
          </a:bodyPr>
          <a:lstStyle/>
          <a:p>
            <a:r>
              <a:rPr lang="zh-CN" altLang="en-US" sz="900" dirty="0">
                <a:solidFill>
                  <a:srgbClr val="FF0000"/>
                </a:solidFill>
                <a:latin typeface="HarmonyOS Sans SC Medium" panose="00000600000000000000" pitchFamily="2" charset="-122"/>
                <a:ea typeface="HarmonyOS Sans SC Medium" panose="00000600000000000000" pitchFamily="2" charset="-122"/>
              </a:rPr>
              <a:t>←给出具体错误位置</a:t>
            </a:r>
          </a:p>
        </p:txBody>
      </p:sp>
      <p:sp>
        <p:nvSpPr>
          <p:cNvPr id="94" name="文本框 93">
            <a:extLst>
              <a:ext uri="{FF2B5EF4-FFF2-40B4-BE49-F238E27FC236}">
                <a16:creationId xmlns:a16="http://schemas.microsoft.com/office/drawing/2014/main" id="{E201DC9B-5E40-0715-5F9C-C08576C903C4}"/>
              </a:ext>
            </a:extLst>
          </p:cNvPr>
          <p:cNvSpPr txBox="1"/>
          <p:nvPr/>
        </p:nvSpPr>
        <p:spPr>
          <a:xfrm>
            <a:off x="6652517" y="3451526"/>
            <a:ext cx="5253361" cy="369332"/>
          </a:xfrm>
          <a:prstGeom prst="rect">
            <a:avLst/>
          </a:prstGeom>
          <a:noFill/>
        </p:spPr>
        <p:txBody>
          <a:bodyPr wrap="none" rtlCol="0">
            <a:spAutoFit/>
          </a:bodyPr>
          <a:lstStyle/>
          <a:p>
            <a:r>
              <a:rPr lang="en-US" altLang="zh-CN" dirty="0">
                <a:latin typeface="HarmonyOS Sans SC Medium" panose="00000600000000000000" pitchFamily="2" charset="-122"/>
                <a:ea typeface="HarmonyOS Sans SC Medium" panose="00000600000000000000" pitchFamily="2" charset="-122"/>
              </a:rPr>
              <a:t>NO SOURCE                                                        </a:t>
            </a:r>
            <a:r>
              <a:rPr lang="zh-CN" altLang="en-US" b="0" i="0" dirty="0">
                <a:solidFill>
                  <a:srgbClr val="333333"/>
                </a:solidFill>
                <a:effectLst/>
                <a:highlight>
                  <a:srgbClr val="FFFFFF"/>
                </a:highlight>
                <a:latin typeface="Arial" panose="020B0604020202020204" pitchFamily="34" charset="0"/>
              </a:rPr>
              <a:t>☹</a:t>
            </a:r>
            <a:endParaRPr lang="zh-CN" altLang="en-US" dirty="0">
              <a:latin typeface="HarmonyOS Sans SC Medium" panose="00000600000000000000" pitchFamily="2" charset="-122"/>
              <a:ea typeface="HarmonyOS Sans SC Medium" panose="00000600000000000000" pitchFamily="2" charset="-122"/>
            </a:endParaRPr>
          </a:p>
        </p:txBody>
      </p:sp>
      <p:sp>
        <p:nvSpPr>
          <p:cNvPr id="100" name="文本框 99">
            <a:extLst>
              <a:ext uri="{FF2B5EF4-FFF2-40B4-BE49-F238E27FC236}">
                <a16:creationId xmlns:a16="http://schemas.microsoft.com/office/drawing/2014/main" id="{C0CEB184-8209-F35F-AC9A-5B9E5EE82594}"/>
              </a:ext>
            </a:extLst>
          </p:cNvPr>
          <p:cNvSpPr txBox="1"/>
          <p:nvPr/>
        </p:nvSpPr>
        <p:spPr>
          <a:xfrm>
            <a:off x="9842642" y="2221615"/>
            <a:ext cx="1333442" cy="276999"/>
          </a:xfrm>
          <a:prstGeom prst="rect">
            <a:avLst/>
          </a:prstGeom>
          <a:noFill/>
        </p:spPr>
        <p:txBody>
          <a:bodyPr wrap="none" rtlCol="0">
            <a:spAutoFit/>
          </a:bodyPr>
          <a:lstStyle/>
          <a:p>
            <a:r>
              <a:rPr lang="en-US" altLang="zh-CN" sz="1200" dirty="0">
                <a:solidFill>
                  <a:schemeClr val="bg1">
                    <a:lumMod val="50000"/>
                  </a:schemeClr>
                </a:solidFill>
              </a:rPr>
              <a:t># fileload_test_1.xml</a:t>
            </a:r>
            <a:endParaRPr lang="zh-CN" altLang="en-US" sz="1200" dirty="0">
              <a:solidFill>
                <a:schemeClr val="bg1">
                  <a:lumMod val="50000"/>
                </a:schemeClr>
              </a:solidFill>
            </a:endParaRPr>
          </a:p>
        </p:txBody>
      </p:sp>
      <p:sp>
        <p:nvSpPr>
          <p:cNvPr id="101" name="文本框 100">
            <a:extLst>
              <a:ext uri="{FF2B5EF4-FFF2-40B4-BE49-F238E27FC236}">
                <a16:creationId xmlns:a16="http://schemas.microsoft.com/office/drawing/2014/main" id="{A3BABDCD-0218-F029-D89E-A27AD01BCD2E}"/>
              </a:ext>
            </a:extLst>
          </p:cNvPr>
          <p:cNvSpPr txBox="1"/>
          <p:nvPr/>
        </p:nvSpPr>
        <p:spPr>
          <a:xfrm>
            <a:off x="9842642" y="5314850"/>
            <a:ext cx="1333442" cy="276999"/>
          </a:xfrm>
          <a:prstGeom prst="rect">
            <a:avLst/>
          </a:prstGeom>
          <a:noFill/>
        </p:spPr>
        <p:txBody>
          <a:bodyPr wrap="none" rtlCol="0">
            <a:spAutoFit/>
          </a:bodyPr>
          <a:lstStyle/>
          <a:p>
            <a:r>
              <a:rPr lang="en-US" altLang="zh-CN" sz="1200" dirty="0">
                <a:solidFill>
                  <a:schemeClr val="bg1">
                    <a:lumMod val="50000"/>
                  </a:schemeClr>
                </a:solidFill>
              </a:rPr>
              <a:t># fileload_test_2.xml</a:t>
            </a:r>
            <a:endParaRPr lang="zh-CN" altLang="en-US" sz="1200" dirty="0">
              <a:solidFill>
                <a:schemeClr val="bg1">
                  <a:lumMod val="50000"/>
                </a:schemeClr>
              </a:solidFill>
            </a:endParaRPr>
          </a:p>
        </p:txBody>
      </p:sp>
      <p:sp>
        <p:nvSpPr>
          <p:cNvPr id="102" name="文本框 101">
            <a:extLst>
              <a:ext uri="{FF2B5EF4-FFF2-40B4-BE49-F238E27FC236}">
                <a16:creationId xmlns:a16="http://schemas.microsoft.com/office/drawing/2014/main" id="{FE1AAE82-EF0A-1108-38FA-8E3B3C01A028}"/>
              </a:ext>
            </a:extLst>
          </p:cNvPr>
          <p:cNvSpPr txBox="1"/>
          <p:nvPr/>
        </p:nvSpPr>
        <p:spPr>
          <a:xfrm>
            <a:off x="1048420" y="6420679"/>
            <a:ext cx="1194686" cy="276999"/>
          </a:xfrm>
          <a:prstGeom prst="rect">
            <a:avLst/>
          </a:prstGeom>
          <a:noFill/>
        </p:spPr>
        <p:txBody>
          <a:bodyPr wrap="none" rtlCol="0">
            <a:spAutoFit/>
          </a:bodyPr>
          <a:lstStyle/>
          <a:p>
            <a:r>
              <a:rPr lang="en-US" altLang="zh-CN" sz="1200" dirty="0">
                <a:solidFill>
                  <a:srgbClr val="1F1F1F"/>
                </a:solidFill>
              </a:rPr>
              <a:t># define _TEST_1_</a:t>
            </a:r>
            <a:endParaRPr lang="zh-CN" altLang="en-US" sz="1200" dirty="0">
              <a:solidFill>
                <a:srgbClr val="1F1F1F"/>
              </a:solidFill>
            </a:endParaRPr>
          </a:p>
        </p:txBody>
      </p:sp>
    </p:spTree>
    <p:extLst>
      <p:ext uri="{BB962C8B-B14F-4D97-AF65-F5344CB8AC3E}">
        <p14:creationId xmlns:p14="http://schemas.microsoft.com/office/powerpoint/2010/main" val="9191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zh-CN" altLang="en-US" sz="4400" dirty="0">
                <a:latin typeface="HarmonyOS Sans SC Medium" panose="00000600000000000000" pitchFamily="2" charset="-122"/>
                <a:ea typeface="HarmonyOS Sans SC Medium" panose="00000600000000000000" pitchFamily="2" charset="-122"/>
              </a:rPr>
              <a:t>功能测试</a:t>
            </a:r>
            <a:r>
              <a:rPr lang="en-US" altLang="zh-CN" sz="4400" dirty="0">
                <a:latin typeface="HarmonyOS Sans SC Medium" panose="00000600000000000000" pitchFamily="2" charset="-122"/>
                <a:ea typeface="HarmonyOS Sans SC Medium" panose="00000600000000000000" pitchFamily="2" charset="-122"/>
              </a:rPr>
              <a:t>: </a:t>
            </a:r>
            <a:r>
              <a:rPr lang="en-US" altLang="zh-CN" sz="4400" dirty="0"/>
              <a:t>XML</a:t>
            </a:r>
            <a:r>
              <a:rPr lang="zh-CN" altLang="en-US" sz="4400" dirty="0">
                <a:latin typeface="HarmonyOS Sans SC Medium" panose="00000600000000000000" pitchFamily="2" charset="-122"/>
                <a:ea typeface="HarmonyOS Sans SC Medium" panose="00000600000000000000" pitchFamily="2" charset="-122"/>
              </a:rPr>
              <a:t>声明</a:t>
            </a:r>
            <a:r>
              <a:rPr lang="en-US" altLang="zh-CN" sz="4400" dirty="0">
                <a:latin typeface="HarmonyOS Sans SC Medium" panose="00000600000000000000" pitchFamily="2" charset="-122"/>
                <a:ea typeface="HarmonyOS Sans SC Medium" panose="00000600000000000000" pitchFamily="2" charset="-122"/>
              </a:rPr>
              <a:t>&amp;</a:t>
            </a:r>
            <a:r>
              <a:rPr lang="zh-CN" altLang="en-US" sz="4400" dirty="0">
                <a:latin typeface="HarmonyOS Sans SC Medium" panose="00000600000000000000" pitchFamily="2" charset="-122"/>
                <a:ea typeface="HarmonyOS Sans SC Medium" panose="00000600000000000000" pitchFamily="2" charset="-122"/>
              </a:rPr>
              <a:t>注释</a:t>
            </a:r>
            <a:r>
              <a:rPr lang="en-US" altLang="zh-CN" sz="4400" dirty="0">
                <a:latin typeface="HarmonyOS Sans SC Medium" panose="00000600000000000000" pitchFamily="2" charset="-122"/>
                <a:ea typeface="HarmonyOS Sans SC Medium" panose="00000600000000000000" pitchFamily="2" charset="-122"/>
              </a:rPr>
              <a:t>&amp;</a:t>
            </a:r>
            <a:r>
              <a:rPr lang="zh-CN" altLang="en-US" sz="4400" dirty="0">
                <a:latin typeface="HarmonyOS Sans SC Medium" panose="00000600000000000000" pitchFamily="2" charset="-122"/>
                <a:ea typeface="HarmonyOS Sans SC Medium" panose="00000600000000000000" pitchFamily="2" charset="-122"/>
              </a:rPr>
              <a:t>保存</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altLang="zh-CN" dirty="0"/>
              <a:t>TINYXML2 ANALYSIS</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6</a:t>
            </a:fld>
            <a:endParaRPr lang="en-US" dirty="0"/>
          </a:p>
        </p:txBody>
      </p:sp>
      <p:sp>
        <p:nvSpPr>
          <p:cNvPr id="3" name="文本框 2">
            <a:extLst>
              <a:ext uri="{FF2B5EF4-FFF2-40B4-BE49-F238E27FC236}">
                <a16:creationId xmlns:a16="http://schemas.microsoft.com/office/drawing/2014/main" id="{548AB63D-855D-3EDB-D1BE-58E6A8EEB795}"/>
              </a:ext>
            </a:extLst>
          </p:cNvPr>
          <p:cNvSpPr txBox="1"/>
          <p:nvPr/>
        </p:nvSpPr>
        <p:spPr>
          <a:xfrm>
            <a:off x="1188720" y="1524000"/>
            <a:ext cx="10527361" cy="1291507"/>
          </a:xfrm>
          <a:prstGeom prst="rect">
            <a:avLst/>
          </a:prstGeom>
          <a:noFill/>
        </p:spPr>
        <p:txBody>
          <a:bodyPr wrap="square" rtlCol="0">
            <a:spAutoFit/>
          </a:bodyPr>
          <a:lstStyle/>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XMLDeclaration</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实现</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声明的操作；通过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XMLComment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实现</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注释的操作</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InsertFirstChild</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在首个节点前插入；通过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InsertEndChild</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在最末节点后插入</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SaveFile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将</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对象保存为</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文件</a:t>
            </a:r>
            <a:endParaRPr lang="en-US" altLang="zh-CN" dirty="0">
              <a:latin typeface="HarmonyOS Sans SC Medium" panose="00000600000000000000" pitchFamily="2" charset="-122"/>
              <a:ea typeface="HarmonyOS Sans SC Medium" panose="00000600000000000000" pitchFamily="2" charset="-122"/>
            </a:endParaRPr>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7" name="矩形 6">
            <a:extLst>
              <a:ext uri="{FF2B5EF4-FFF2-40B4-BE49-F238E27FC236}">
                <a16:creationId xmlns:a16="http://schemas.microsoft.com/office/drawing/2014/main" id="{9D53C3B6-09C1-D785-BB7E-C8E2977D6FCB}"/>
              </a:ext>
            </a:extLst>
          </p:cNvPr>
          <p:cNvSpPr/>
          <p:nvPr/>
        </p:nvSpPr>
        <p:spPr>
          <a:xfrm>
            <a:off x="4196567" y="3302210"/>
            <a:ext cx="4357555" cy="249413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200" b="0" dirty="0" err="1">
                <a:solidFill>
                  <a:srgbClr val="4EC9B0"/>
                </a:solidFill>
                <a:effectLst/>
                <a:highlight>
                  <a:srgbClr val="1F1F1F"/>
                </a:highlight>
                <a:latin typeface="Consolas" panose="020B0609020204030204" pitchFamily="49" charset="0"/>
              </a:rPr>
              <a:t>XMLDocument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9CDCFE"/>
                </a:solidFill>
                <a:effectLst/>
                <a:highlight>
                  <a:srgbClr val="1F1F1F"/>
                </a:highlight>
                <a:latin typeface="Consolas" panose="020B0609020204030204" pitchFamily="49" charset="0"/>
              </a:rPr>
              <a:t>doc</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创建一个</a:t>
            </a:r>
            <a:r>
              <a:rPr lang="en-US" altLang="zh-CN" sz="1200" b="0" dirty="0">
                <a:solidFill>
                  <a:srgbClr val="6A9955"/>
                </a:solidFill>
                <a:effectLst/>
                <a:highlight>
                  <a:srgbClr val="1F1F1F"/>
                </a:highlight>
                <a:latin typeface="Consolas" panose="020B0609020204030204" pitchFamily="49" charset="0"/>
              </a:rPr>
              <a:t>XML</a:t>
            </a:r>
            <a:r>
              <a:rPr lang="zh-CN" altLang="en-US" sz="1200" b="0" dirty="0">
                <a:solidFill>
                  <a:srgbClr val="6A9955"/>
                </a:solidFill>
                <a:effectLst/>
                <a:highlight>
                  <a:srgbClr val="1F1F1F"/>
                </a:highlight>
                <a:latin typeface="Consolas" panose="020B0609020204030204" pitchFamily="49" charset="0"/>
              </a:rPr>
              <a:t>文档对象</a:t>
            </a:r>
            <a:endParaRPr lang="zh-CN" altLang="en-US" sz="1200" b="0" dirty="0">
              <a:solidFill>
                <a:srgbClr val="CCCCCC"/>
              </a:solidFill>
              <a:effectLst/>
              <a:highlight>
                <a:srgbClr val="1F1F1F"/>
              </a:highlight>
              <a:latin typeface="Consolas" panose="020B0609020204030204" pitchFamily="49" charset="0"/>
            </a:endParaRPr>
          </a:p>
          <a:p>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LoadFile</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"test.xml"</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从本地文件读取</a:t>
            </a:r>
            <a:r>
              <a:rPr lang="en-US" altLang="zh-CN" sz="1200" b="0" dirty="0">
                <a:solidFill>
                  <a:srgbClr val="6A9955"/>
                </a:solidFill>
                <a:effectLst/>
                <a:highlight>
                  <a:srgbClr val="1F1F1F"/>
                </a:highlight>
                <a:latin typeface="Consolas" panose="020B0609020204030204" pitchFamily="49" charset="0"/>
              </a:rPr>
              <a:t>xml </a:t>
            </a:r>
          </a:p>
          <a:p>
            <a:endParaRPr lang="en-US" altLang="zh-CN" sz="1200" b="0" dirty="0">
              <a:solidFill>
                <a:srgbClr val="CCCCCC"/>
              </a:solidFill>
              <a:effectLst/>
              <a:highlight>
                <a:srgbClr val="1F1F1F"/>
              </a:highlight>
              <a:latin typeface="Consolas" panose="020B0609020204030204" pitchFamily="49" charset="0"/>
            </a:endParaRPr>
          </a:p>
          <a:p>
            <a:r>
              <a:rPr lang="en-US" altLang="zh-CN" sz="1200" b="0" dirty="0" err="1">
                <a:solidFill>
                  <a:srgbClr val="4EC9B0"/>
                </a:solidFill>
                <a:effectLst/>
                <a:highlight>
                  <a:srgbClr val="1F1F1F"/>
                </a:highlight>
                <a:latin typeface="Consolas" panose="020B0609020204030204" pitchFamily="49" charset="0"/>
              </a:rPr>
              <a:t>XMLDeclaration</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decl</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NewDeclaration</a:t>
            </a:r>
            <a:endParaRPr lang="en-US" altLang="zh-CN" sz="1200" b="0" dirty="0">
              <a:solidFill>
                <a:srgbClr val="DCDCAA"/>
              </a:solidFill>
              <a:effectLst/>
              <a:highlight>
                <a:srgbClr val="1F1F1F"/>
              </a:highlight>
              <a:latin typeface="Consolas" panose="020B0609020204030204" pitchFamily="49" charset="0"/>
            </a:endParaRPr>
          </a:p>
          <a:p>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"xml version=</a:t>
            </a:r>
            <a:r>
              <a:rPr lang="en-US" altLang="zh-CN" sz="1200" b="0" dirty="0">
                <a:solidFill>
                  <a:srgbClr val="D7BA7D"/>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0.1</a:t>
            </a:r>
            <a:r>
              <a:rPr lang="en-US" altLang="zh-CN" sz="1200" b="0" dirty="0">
                <a:solidFill>
                  <a:srgbClr val="D7BA7D"/>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 encoding=</a:t>
            </a:r>
            <a:r>
              <a:rPr lang="en-US" altLang="zh-CN" sz="1200" b="0" dirty="0">
                <a:solidFill>
                  <a:srgbClr val="D7BA7D"/>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UTF-8</a:t>
            </a:r>
            <a:r>
              <a:rPr lang="en-US" altLang="zh-CN" sz="1200" b="0" dirty="0">
                <a:solidFill>
                  <a:srgbClr val="D7BA7D"/>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InsertFirstChild</a:t>
            </a:r>
            <a:r>
              <a:rPr lang="en-US" altLang="zh-CN" sz="1200" b="0" dirty="0">
                <a:solidFill>
                  <a:srgbClr val="CCCCCC"/>
                </a:solidFill>
                <a:effectLst/>
                <a:highlight>
                  <a:srgbClr val="1F1F1F"/>
                </a:highlight>
                <a:latin typeface="Consolas" panose="020B0609020204030204" pitchFamily="49" charset="0"/>
              </a:rPr>
              <a:t>(</a:t>
            </a:r>
            <a:r>
              <a:rPr lang="en-US" altLang="zh-CN" sz="1200" b="0" dirty="0" err="1">
                <a:solidFill>
                  <a:srgbClr val="9CDCFE"/>
                </a:solidFill>
                <a:effectLst/>
                <a:highlight>
                  <a:srgbClr val="1F1F1F"/>
                </a:highlight>
                <a:latin typeface="Consolas" panose="020B0609020204030204" pitchFamily="49" charset="0"/>
              </a:rPr>
              <a:t>decl</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在最开始添加</a:t>
            </a:r>
            <a:r>
              <a:rPr lang="en-US" altLang="zh-CN" sz="1200" b="0" dirty="0">
                <a:solidFill>
                  <a:srgbClr val="6A9955"/>
                </a:solidFill>
                <a:effectLst/>
                <a:highlight>
                  <a:srgbClr val="1F1F1F"/>
                </a:highlight>
                <a:latin typeface="Consolas" panose="020B0609020204030204" pitchFamily="49" charset="0"/>
              </a:rPr>
              <a:t>XML</a:t>
            </a:r>
            <a:r>
              <a:rPr lang="zh-CN" altLang="en-US" sz="1200" b="0" dirty="0">
                <a:solidFill>
                  <a:srgbClr val="6A9955"/>
                </a:solidFill>
                <a:effectLst/>
                <a:highlight>
                  <a:srgbClr val="1F1F1F"/>
                </a:highlight>
                <a:latin typeface="Consolas" panose="020B0609020204030204" pitchFamily="49" charset="0"/>
              </a:rPr>
              <a:t>声明</a:t>
            </a:r>
            <a:endParaRPr lang="zh-CN" altLang="en-US" sz="1200" b="0" dirty="0">
              <a:solidFill>
                <a:srgbClr val="CCCCCC"/>
              </a:solidFill>
              <a:effectLst/>
              <a:highlight>
                <a:srgbClr val="1F1F1F"/>
              </a:highlight>
              <a:latin typeface="Consolas" panose="020B0609020204030204" pitchFamily="49" charset="0"/>
            </a:endParaRPr>
          </a:p>
          <a:p>
            <a:endParaRPr lang="en-US" altLang="zh-CN" sz="1200" b="0" dirty="0">
              <a:solidFill>
                <a:srgbClr val="4EC9B0"/>
              </a:solidFill>
              <a:effectLst/>
              <a:highlight>
                <a:srgbClr val="1F1F1F"/>
              </a:highlight>
              <a:latin typeface="Consolas" panose="020B0609020204030204" pitchFamily="49" charset="0"/>
            </a:endParaRPr>
          </a:p>
          <a:p>
            <a:r>
              <a:rPr lang="en-US" altLang="zh-CN" sz="1200" b="0" dirty="0" err="1">
                <a:solidFill>
                  <a:srgbClr val="4EC9B0"/>
                </a:solidFill>
                <a:effectLst/>
                <a:highlight>
                  <a:srgbClr val="1F1F1F"/>
                </a:highlight>
                <a:latin typeface="Consolas" panose="020B0609020204030204" pitchFamily="49" charset="0"/>
              </a:rPr>
              <a:t>XMLComment</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cmt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a:solidFill>
                  <a:srgbClr val="D4D4D4"/>
                </a:solidFill>
                <a:effectLst/>
                <a:highlight>
                  <a:srgbClr val="1F1F1F"/>
                </a:highlight>
                <a:latin typeface="Consolas" panose="020B0609020204030204" pitchFamily="49" charset="0"/>
              </a:rPr>
              <a:t>=</a:t>
            </a:r>
            <a:r>
              <a:rPr lang="en-US" altLang="zh-CN" sz="1200" b="0" dirty="0">
                <a:solidFill>
                  <a:srgbClr val="CCCCCC"/>
                </a:solidFill>
                <a:effectLst/>
                <a:highlight>
                  <a:srgbClr val="1F1F1F"/>
                </a:highlight>
                <a:latin typeface="Consolas" panose="020B0609020204030204" pitchFamily="49" charset="0"/>
              </a:rPr>
              <a:t> </a:t>
            </a:r>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NewComment</a:t>
            </a:r>
            <a:endParaRPr lang="en-US" altLang="zh-CN" sz="1200" b="0" dirty="0">
              <a:solidFill>
                <a:srgbClr val="DCDCAA"/>
              </a:solidFill>
              <a:effectLst/>
              <a:highlight>
                <a:srgbClr val="1F1F1F"/>
              </a:highlight>
              <a:latin typeface="Consolas" panose="020B0609020204030204" pitchFamily="49" charset="0"/>
            </a:endParaRPr>
          </a:p>
          <a:p>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"Welcome to THU Lib-XML system"</a:t>
            </a:r>
            <a:r>
              <a:rPr lang="en-US" altLang="zh-CN" sz="1200" b="0" dirty="0">
                <a:solidFill>
                  <a:srgbClr val="CCCCCC"/>
                </a:solidFill>
                <a:effectLst/>
                <a:highlight>
                  <a:srgbClr val="1F1F1F"/>
                </a:highlight>
                <a:latin typeface="Consolas" panose="020B0609020204030204" pitchFamily="49" charset="0"/>
              </a:rPr>
              <a:t>);</a:t>
            </a:r>
          </a:p>
          <a:p>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InsertEndChild</a:t>
            </a:r>
            <a:r>
              <a:rPr lang="en-US" altLang="zh-CN" sz="1200" b="0" dirty="0">
                <a:solidFill>
                  <a:srgbClr val="CCCCCC"/>
                </a:solidFill>
                <a:effectLst/>
                <a:highlight>
                  <a:srgbClr val="1F1F1F"/>
                </a:highlight>
                <a:latin typeface="Consolas" panose="020B0609020204030204" pitchFamily="49" charset="0"/>
              </a:rPr>
              <a:t>(</a:t>
            </a:r>
            <a:r>
              <a:rPr lang="en-US" altLang="zh-CN" sz="1200" b="0" dirty="0" err="1">
                <a:solidFill>
                  <a:srgbClr val="9CDCFE"/>
                </a:solidFill>
                <a:effectLst/>
                <a:highlight>
                  <a:srgbClr val="1F1F1F"/>
                </a:highlight>
                <a:latin typeface="Consolas" panose="020B0609020204030204" pitchFamily="49" charset="0"/>
              </a:rPr>
              <a:t>cmt</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6A9955"/>
                </a:solidFill>
                <a:effectLst/>
                <a:highlight>
                  <a:srgbClr val="1F1F1F"/>
                </a:highlight>
                <a:latin typeface="Consolas" panose="020B0609020204030204" pitchFamily="49" charset="0"/>
              </a:rPr>
              <a:t> // </a:t>
            </a:r>
            <a:r>
              <a:rPr lang="zh-CN" altLang="en-US" sz="1200" b="0" dirty="0">
                <a:solidFill>
                  <a:srgbClr val="6A9955"/>
                </a:solidFill>
                <a:effectLst/>
                <a:highlight>
                  <a:srgbClr val="1F1F1F"/>
                </a:highlight>
                <a:latin typeface="Consolas" panose="020B0609020204030204" pitchFamily="49" charset="0"/>
              </a:rPr>
              <a:t>在最后添加</a:t>
            </a:r>
            <a:r>
              <a:rPr lang="en-US" altLang="zh-CN" sz="1200" b="0" dirty="0">
                <a:solidFill>
                  <a:srgbClr val="6A9955"/>
                </a:solidFill>
                <a:effectLst/>
                <a:highlight>
                  <a:srgbClr val="1F1F1F"/>
                </a:highlight>
                <a:latin typeface="Consolas" panose="020B0609020204030204" pitchFamily="49" charset="0"/>
              </a:rPr>
              <a:t>XML</a:t>
            </a:r>
            <a:r>
              <a:rPr lang="zh-CN" altLang="en-US" sz="1200" b="0" dirty="0">
                <a:solidFill>
                  <a:srgbClr val="6A9955"/>
                </a:solidFill>
                <a:effectLst/>
                <a:highlight>
                  <a:srgbClr val="1F1F1F"/>
                </a:highlight>
                <a:latin typeface="Consolas" panose="020B0609020204030204" pitchFamily="49" charset="0"/>
              </a:rPr>
              <a:t>注释</a:t>
            </a:r>
            <a:endParaRPr lang="zh-CN" altLang="en-US" sz="1200" b="0" dirty="0">
              <a:solidFill>
                <a:srgbClr val="CCCCCC"/>
              </a:solidFill>
              <a:effectLst/>
              <a:highlight>
                <a:srgbClr val="1F1F1F"/>
              </a:highlight>
              <a:latin typeface="Consolas" panose="020B0609020204030204" pitchFamily="49" charset="0"/>
            </a:endParaRPr>
          </a:p>
          <a:p>
            <a:endParaRPr lang="en-US" altLang="zh-CN" sz="1200" b="0" dirty="0">
              <a:solidFill>
                <a:srgbClr val="9CDCFE"/>
              </a:solidFill>
              <a:effectLst/>
              <a:highlight>
                <a:srgbClr val="1F1F1F"/>
              </a:highlight>
              <a:latin typeface="Consolas" panose="020B0609020204030204" pitchFamily="49" charset="0"/>
            </a:endParaRPr>
          </a:p>
          <a:p>
            <a:r>
              <a:rPr lang="en-US" altLang="zh-CN" sz="1200" b="0" dirty="0" err="1">
                <a:solidFill>
                  <a:srgbClr val="9CDCFE"/>
                </a:solidFill>
                <a:effectLst/>
                <a:highlight>
                  <a:srgbClr val="1F1F1F"/>
                </a:highlight>
                <a:latin typeface="Consolas" panose="020B0609020204030204" pitchFamily="49" charset="0"/>
              </a:rPr>
              <a:t>doc</a:t>
            </a:r>
            <a:r>
              <a:rPr lang="en-US" altLang="zh-CN" sz="1200" b="0" dirty="0" err="1">
                <a:solidFill>
                  <a:srgbClr val="CCCCCC"/>
                </a:solidFill>
                <a:effectLst/>
                <a:highlight>
                  <a:srgbClr val="1F1F1F"/>
                </a:highlight>
                <a:latin typeface="Consolas" panose="020B0609020204030204" pitchFamily="49" charset="0"/>
              </a:rPr>
              <a:t>.</a:t>
            </a:r>
            <a:r>
              <a:rPr lang="en-US" altLang="zh-CN" sz="1200" b="0" dirty="0" err="1">
                <a:solidFill>
                  <a:srgbClr val="DCDCAA"/>
                </a:solidFill>
                <a:effectLst/>
                <a:highlight>
                  <a:srgbClr val="1F1F1F"/>
                </a:highlight>
                <a:latin typeface="Consolas" panose="020B0609020204030204" pitchFamily="49" charset="0"/>
              </a:rPr>
              <a:t>SaveFile</a:t>
            </a:r>
            <a:r>
              <a:rPr lang="en-US" altLang="zh-CN" sz="1200" b="0" dirty="0">
                <a:solidFill>
                  <a:srgbClr val="CCCCCC"/>
                </a:solidFill>
                <a:effectLst/>
                <a:highlight>
                  <a:srgbClr val="1F1F1F"/>
                </a:highlight>
                <a:latin typeface="Consolas" panose="020B0609020204030204" pitchFamily="49" charset="0"/>
              </a:rPr>
              <a:t>(</a:t>
            </a:r>
            <a:r>
              <a:rPr lang="en-US" altLang="zh-CN" sz="1200" b="0" dirty="0">
                <a:solidFill>
                  <a:srgbClr val="CE9178"/>
                </a:solidFill>
                <a:effectLst/>
                <a:highlight>
                  <a:srgbClr val="1F1F1F"/>
                </a:highlight>
                <a:latin typeface="Consolas" panose="020B0609020204030204" pitchFamily="49" charset="0"/>
              </a:rPr>
              <a:t>"output.xml"</a:t>
            </a:r>
            <a:r>
              <a:rPr lang="en-US" altLang="zh-CN" sz="1200" b="0" dirty="0">
                <a:solidFill>
                  <a:srgbClr val="CCCCCC"/>
                </a:solidFill>
                <a:effectLst/>
                <a:highlight>
                  <a:srgbClr val="1F1F1F"/>
                </a:highlight>
                <a:latin typeface="Consolas" panose="020B0609020204030204" pitchFamily="49" charset="0"/>
              </a:rPr>
              <a:t>);</a:t>
            </a:r>
            <a:endParaRPr lang="en-US" altLang="zh-CN" sz="1200" dirty="0">
              <a:solidFill>
                <a:srgbClr val="6A9955"/>
              </a:solidFill>
              <a:highlight>
                <a:srgbClr val="1F1F1F"/>
              </a:highlight>
              <a:latin typeface="Consolas" panose="020B0609020204030204" pitchFamily="49" charset="0"/>
            </a:endParaRPr>
          </a:p>
          <a:p>
            <a:r>
              <a:rPr lang="en-US" altLang="zh-CN" sz="1200" b="0" dirty="0">
                <a:solidFill>
                  <a:srgbClr val="6A9955"/>
                </a:solidFill>
                <a:effectLst/>
                <a:highlight>
                  <a:srgbClr val="1F1F1F"/>
                </a:highlight>
                <a:latin typeface="Consolas" panose="020B0609020204030204" pitchFamily="49" charset="0"/>
              </a:rPr>
              <a:t>// </a:t>
            </a:r>
            <a:r>
              <a:rPr lang="zh-CN" altLang="en-US" sz="1200" b="0" dirty="0">
                <a:solidFill>
                  <a:srgbClr val="6A9955"/>
                </a:solidFill>
                <a:effectLst/>
                <a:highlight>
                  <a:srgbClr val="1F1F1F"/>
                </a:highlight>
                <a:latin typeface="Consolas" panose="020B0609020204030204" pitchFamily="49" charset="0"/>
              </a:rPr>
              <a:t>将</a:t>
            </a:r>
            <a:r>
              <a:rPr lang="en-US" altLang="zh-CN" sz="1200" b="0" dirty="0" err="1">
                <a:solidFill>
                  <a:srgbClr val="6A9955"/>
                </a:solidFill>
                <a:effectLst/>
                <a:highlight>
                  <a:srgbClr val="1F1F1F"/>
                </a:highlight>
                <a:latin typeface="Consolas" panose="020B0609020204030204" pitchFamily="49" charset="0"/>
              </a:rPr>
              <a:t>XMLDocument</a:t>
            </a:r>
            <a:r>
              <a:rPr lang="zh-CN" altLang="en-US" sz="1200" b="0" dirty="0">
                <a:solidFill>
                  <a:srgbClr val="6A9955"/>
                </a:solidFill>
                <a:effectLst/>
                <a:highlight>
                  <a:srgbClr val="1F1F1F"/>
                </a:highlight>
                <a:latin typeface="Consolas" panose="020B0609020204030204" pitchFamily="49" charset="0"/>
              </a:rPr>
              <a:t>对象保存为</a:t>
            </a:r>
            <a:r>
              <a:rPr lang="en-US" altLang="zh-CN" sz="1200" b="0" dirty="0">
                <a:solidFill>
                  <a:srgbClr val="6A9955"/>
                </a:solidFill>
                <a:effectLst/>
                <a:highlight>
                  <a:srgbClr val="1F1F1F"/>
                </a:highlight>
                <a:latin typeface="Consolas" panose="020B0609020204030204" pitchFamily="49" charset="0"/>
              </a:rPr>
              <a:t>xml</a:t>
            </a:r>
            <a:r>
              <a:rPr lang="zh-CN" altLang="en-US" sz="1200" b="0" dirty="0">
                <a:solidFill>
                  <a:srgbClr val="6A9955"/>
                </a:solidFill>
                <a:effectLst/>
                <a:highlight>
                  <a:srgbClr val="1F1F1F"/>
                </a:highlight>
                <a:latin typeface="Consolas" panose="020B0609020204030204" pitchFamily="49" charset="0"/>
              </a:rPr>
              <a:t>文件</a:t>
            </a:r>
            <a:endParaRPr lang="zh-CN" altLang="en-US" sz="1200" b="0" dirty="0">
              <a:solidFill>
                <a:srgbClr val="CCCCCC"/>
              </a:solidFill>
              <a:effectLst/>
              <a:highlight>
                <a:srgbClr val="1F1F1F"/>
              </a:highlight>
              <a:latin typeface="Consolas" panose="020B0609020204030204" pitchFamily="49" charset="0"/>
            </a:endParaRPr>
          </a:p>
        </p:txBody>
      </p:sp>
      <p:sp>
        <p:nvSpPr>
          <p:cNvPr id="8" name="矩形: 圆角 7">
            <a:extLst>
              <a:ext uri="{FF2B5EF4-FFF2-40B4-BE49-F238E27FC236}">
                <a16:creationId xmlns:a16="http://schemas.microsoft.com/office/drawing/2014/main" id="{E7CE6A5B-28D6-57E0-69D3-58822CD6A8CD}"/>
              </a:ext>
            </a:extLst>
          </p:cNvPr>
          <p:cNvSpPr/>
          <p:nvPr/>
        </p:nvSpPr>
        <p:spPr>
          <a:xfrm>
            <a:off x="800769" y="2966113"/>
            <a:ext cx="3252388" cy="1621686"/>
          </a:xfrm>
          <a:prstGeom prst="roundRect">
            <a:avLst>
              <a:gd name="adj" fmla="val 70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&lt;library&gt;</a:t>
            </a:r>
          </a:p>
          <a:p>
            <a:pPr lvl="1"/>
            <a:r>
              <a:rPr lang="en-US" altLang="zh-CN" sz="1100" dirty="0">
                <a:latin typeface="Consolas" panose="020B0609020204030204" pitchFamily="49" charset="0"/>
              </a:rPr>
              <a:t>&lt;book category="cooking"&gt;</a:t>
            </a:r>
          </a:p>
          <a:p>
            <a:r>
              <a:rPr lang="en-US" altLang="zh-CN" sz="1100" dirty="0">
                <a:latin typeface="Consolas" panose="020B0609020204030204" pitchFamily="49" charset="0"/>
              </a:rPr>
              <a:t>	&lt;title lang="</a:t>
            </a:r>
            <a:r>
              <a:rPr lang="en-US" altLang="zh-CN" sz="1100" dirty="0" err="1">
                <a:latin typeface="Consolas" panose="020B0609020204030204" pitchFamily="49" charset="0"/>
              </a:rPr>
              <a:t>en</a:t>
            </a:r>
            <a:r>
              <a:rPr lang="en-US" altLang="zh-CN" sz="1100" dirty="0">
                <a:latin typeface="Consolas" panose="020B0609020204030204" pitchFamily="49" charset="0"/>
              </a:rPr>
              <a:t>"&gt;The Three-body Problem&lt;/title&gt;</a:t>
            </a:r>
          </a:p>
          <a:p>
            <a:r>
              <a:rPr lang="en-US" altLang="zh-CN" sz="1100" dirty="0">
                <a:latin typeface="Consolas" panose="020B0609020204030204" pitchFamily="49" charset="0"/>
              </a:rPr>
              <a:t>	&lt;author&gt;Liu </a:t>
            </a:r>
            <a:r>
              <a:rPr lang="en-US" altLang="zh-CN" sz="1100" dirty="0" err="1">
                <a:latin typeface="Consolas" panose="020B0609020204030204" pitchFamily="49" charset="0"/>
              </a:rPr>
              <a:t>Cixin</a:t>
            </a:r>
            <a:r>
              <a:rPr lang="en-US" altLang="zh-CN" sz="1100" dirty="0">
                <a:latin typeface="Consolas" panose="020B0609020204030204" pitchFamily="49" charset="0"/>
              </a:rPr>
              <a:t>&lt;/author&gt;</a:t>
            </a:r>
          </a:p>
          <a:p>
            <a:r>
              <a:rPr lang="en-US" altLang="zh-CN" sz="1100" dirty="0">
                <a:latin typeface="Consolas" panose="020B0609020204030204" pitchFamily="49" charset="0"/>
              </a:rPr>
              <a:t>	&lt;year&gt;2005&lt;/year&gt;</a:t>
            </a:r>
          </a:p>
          <a:p>
            <a:r>
              <a:rPr lang="en-US" altLang="zh-CN" sz="1100" dirty="0">
                <a:latin typeface="Consolas" panose="020B0609020204030204" pitchFamily="49" charset="0"/>
              </a:rPr>
              <a:t>	&lt;status&gt;borrowed&lt;/status&gt;</a:t>
            </a:r>
          </a:p>
          <a:p>
            <a:pPr lvl="1"/>
            <a:r>
              <a:rPr lang="en-US" altLang="zh-CN" sz="1100" dirty="0">
                <a:latin typeface="Consolas" panose="020B0609020204030204" pitchFamily="49" charset="0"/>
              </a:rPr>
              <a:t>&lt;/book&gt;</a:t>
            </a:r>
          </a:p>
          <a:p>
            <a:r>
              <a:rPr lang="en-US" altLang="zh-CN" sz="1100" dirty="0">
                <a:latin typeface="Consolas" panose="020B0609020204030204" pitchFamily="49" charset="0"/>
              </a:rPr>
              <a:t>&lt;/library&gt;</a:t>
            </a:r>
            <a:endParaRPr lang="zh-CN" altLang="en-US" sz="1100" dirty="0">
              <a:latin typeface="Consolas" panose="020B0609020204030204" pitchFamily="49" charset="0"/>
            </a:endParaRPr>
          </a:p>
        </p:txBody>
      </p:sp>
      <p:sp>
        <p:nvSpPr>
          <p:cNvPr id="9" name="矩形: 圆角 8">
            <a:extLst>
              <a:ext uri="{FF2B5EF4-FFF2-40B4-BE49-F238E27FC236}">
                <a16:creationId xmlns:a16="http://schemas.microsoft.com/office/drawing/2014/main" id="{5B0552C6-3DF4-0960-A17A-F553B1907B3E}"/>
              </a:ext>
            </a:extLst>
          </p:cNvPr>
          <p:cNvSpPr/>
          <p:nvPr/>
        </p:nvSpPr>
        <p:spPr>
          <a:xfrm>
            <a:off x="8697532" y="4398274"/>
            <a:ext cx="3252388" cy="2136089"/>
          </a:xfrm>
          <a:prstGeom prst="roundRect">
            <a:avLst>
              <a:gd name="adj" fmla="val 70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&lt;?xml version="0.1" encoding="UTF-8"?&gt;</a:t>
            </a:r>
          </a:p>
          <a:p>
            <a:r>
              <a:rPr lang="en-US" altLang="zh-CN" sz="1100" dirty="0">
                <a:latin typeface="Consolas" panose="020B0609020204030204" pitchFamily="49" charset="0"/>
              </a:rPr>
              <a:t>&lt;library&gt;</a:t>
            </a:r>
          </a:p>
          <a:p>
            <a:r>
              <a:rPr lang="en-US" altLang="zh-CN" sz="1100" dirty="0">
                <a:latin typeface="Consolas" panose="020B0609020204030204" pitchFamily="49" charset="0"/>
              </a:rPr>
              <a:t>    &lt;book category="cooking"&gt;</a:t>
            </a:r>
          </a:p>
          <a:p>
            <a:r>
              <a:rPr lang="en-US" altLang="zh-CN" sz="1100" dirty="0">
                <a:latin typeface="Consolas" panose="020B0609020204030204" pitchFamily="49" charset="0"/>
              </a:rPr>
              <a:t>        &lt;title lang="</a:t>
            </a:r>
            <a:r>
              <a:rPr lang="en-US" altLang="zh-CN" sz="1100" dirty="0" err="1">
                <a:latin typeface="Consolas" panose="020B0609020204030204" pitchFamily="49" charset="0"/>
              </a:rPr>
              <a:t>en</a:t>
            </a:r>
            <a:r>
              <a:rPr lang="en-US" altLang="zh-CN" sz="1100" dirty="0">
                <a:latin typeface="Consolas" panose="020B0609020204030204" pitchFamily="49" charset="0"/>
              </a:rPr>
              <a:t>"&gt;The Three-body Problem&lt;/title&gt;</a:t>
            </a:r>
          </a:p>
          <a:p>
            <a:r>
              <a:rPr lang="en-US" altLang="zh-CN" sz="1100" dirty="0">
                <a:latin typeface="Consolas" panose="020B0609020204030204" pitchFamily="49" charset="0"/>
              </a:rPr>
              <a:t>        &lt;author&gt;Liu </a:t>
            </a:r>
            <a:r>
              <a:rPr lang="en-US" altLang="zh-CN" sz="1100" dirty="0" err="1">
                <a:latin typeface="Consolas" panose="020B0609020204030204" pitchFamily="49" charset="0"/>
              </a:rPr>
              <a:t>Cixin</a:t>
            </a:r>
            <a:r>
              <a:rPr lang="en-US" altLang="zh-CN" sz="1100" dirty="0">
                <a:latin typeface="Consolas" panose="020B0609020204030204" pitchFamily="49" charset="0"/>
              </a:rPr>
              <a:t>&lt;/author&gt;</a:t>
            </a:r>
          </a:p>
          <a:p>
            <a:r>
              <a:rPr lang="en-US" altLang="zh-CN" sz="1100" dirty="0">
                <a:latin typeface="Consolas" panose="020B0609020204030204" pitchFamily="49" charset="0"/>
              </a:rPr>
              <a:t>        &lt;year&gt;2005&lt;/year&gt;</a:t>
            </a:r>
          </a:p>
          <a:p>
            <a:r>
              <a:rPr lang="en-US" altLang="zh-CN" sz="1100" dirty="0">
                <a:latin typeface="Consolas" panose="020B0609020204030204" pitchFamily="49" charset="0"/>
              </a:rPr>
              <a:t>        &lt;status&gt;borrowed&lt;/status&gt;</a:t>
            </a:r>
          </a:p>
          <a:p>
            <a:r>
              <a:rPr lang="en-US" altLang="zh-CN" sz="1100" dirty="0">
                <a:latin typeface="Consolas" panose="020B0609020204030204" pitchFamily="49" charset="0"/>
              </a:rPr>
              <a:t>    &lt;/book&gt;</a:t>
            </a:r>
          </a:p>
          <a:p>
            <a:r>
              <a:rPr lang="en-US" altLang="zh-CN" sz="1100" dirty="0">
                <a:latin typeface="Consolas" panose="020B0609020204030204" pitchFamily="49" charset="0"/>
              </a:rPr>
              <a:t>&lt;/library&gt;</a:t>
            </a:r>
          </a:p>
          <a:p>
            <a:endParaRPr lang="en-US" altLang="zh-CN" sz="1100" dirty="0">
              <a:latin typeface="Consolas" panose="020B0609020204030204" pitchFamily="49" charset="0"/>
            </a:endParaRPr>
          </a:p>
          <a:p>
            <a:r>
              <a:rPr lang="en-US" altLang="zh-CN" sz="1100" dirty="0">
                <a:latin typeface="Consolas" panose="020B0609020204030204" pitchFamily="49" charset="0"/>
              </a:rPr>
              <a:t>&lt;!--Welcome to THU Lib-XML system--&gt;</a:t>
            </a:r>
            <a:endParaRPr lang="zh-CN" altLang="en-US" sz="1100" dirty="0">
              <a:latin typeface="Consolas" panose="020B0609020204030204" pitchFamily="49" charset="0"/>
            </a:endParaRPr>
          </a:p>
        </p:txBody>
      </p:sp>
      <p:sp>
        <p:nvSpPr>
          <p:cNvPr id="12" name="弧形 11">
            <a:extLst>
              <a:ext uri="{FF2B5EF4-FFF2-40B4-BE49-F238E27FC236}">
                <a16:creationId xmlns:a16="http://schemas.microsoft.com/office/drawing/2014/main" id="{C95255F7-57A4-00AC-756F-B16369EBD464}"/>
              </a:ext>
            </a:extLst>
          </p:cNvPr>
          <p:cNvSpPr/>
          <p:nvPr/>
        </p:nvSpPr>
        <p:spPr>
          <a:xfrm rot="16200000" flipH="1">
            <a:off x="3407403" y="3386534"/>
            <a:ext cx="1291507" cy="2668828"/>
          </a:xfrm>
          <a:prstGeom prst="arc">
            <a:avLst/>
          </a:prstGeom>
          <a:ln w="38100">
            <a:solidFill>
              <a:srgbClr val="1F1F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3" name="弧形 12">
            <a:extLst>
              <a:ext uri="{FF2B5EF4-FFF2-40B4-BE49-F238E27FC236}">
                <a16:creationId xmlns:a16="http://schemas.microsoft.com/office/drawing/2014/main" id="{EC73B757-6DCF-79BA-1700-8B4354D6D431}"/>
              </a:ext>
            </a:extLst>
          </p:cNvPr>
          <p:cNvSpPr/>
          <p:nvPr/>
        </p:nvSpPr>
        <p:spPr>
          <a:xfrm rot="10800000" flipH="1" flipV="1">
            <a:off x="7423125" y="3665302"/>
            <a:ext cx="2577999" cy="1158799"/>
          </a:xfrm>
          <a:prstGeom prst="arc">
            <a:avLst/>
          </a:prstGeom>
          <a:ln w="38100">
            <a:solidFill>
              <a:srgbClr val="1F1F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111C5846-BBC4-AA52-EDDE-F00F389C941E}"/>
              </a:ext>
            </a:extLst>
          </p:cNvPr>
          <p:cNvSpPr txBox="1"/>
          <p:nvPr/>
        </p:nvSpPr>
        <p:spPr>
          <a:xfrm>
            <a:off x="2392068" y="5488894"/>
            <a:ext cx="1132041" cy="369332"/>
          </a:xfrm>
          <a:prstGeom prst="rect">
            <a:avLst/>
          </a:prstGeom>
          <a:noFill/>
        </p:spPr>
        <p:txBody>
          <a:bodyPr wrap="none" rtlCol="0">
            <a:spAutoFit/>
          </a:bodyPr>
          <a:lstStyle/>
          <a:p>
            <a:r>
              <a:rPr lang="en-US" altLang="zh-CN" i="1" dirty="0" err="1">
                <a:solidFill>
                  <a:srgbClr val="595959"/>
                </a:solidFill>
                <a:latin typeface="HarmonyOS Sans SC Black" panose="00000A00000000000000" pitchFamily="2" charset="-122"/>
                <a:ea typeface="HarmonyOS Sans SC Black" panose="00000A00000000000000" pitchFamily="2" charset="-122"/>
              </a:rPr>
              <a:t>LoadFile</a:t>
            </a:r>
            <a:endParaRPr lang="zh-CN" altLang="en-US" i="1" dirty="0">
              <a:solidFill>
                <a:srgbClr val="595959"/>
              </a:solidFill>
              <a:latin typeface="HarmonyOS Sans SC Black" panose="00000A00000000000000" pitchFamily="2" charset="-122"/>
              <a:ea typeface="HarmonyOS Sans SC Black" panose="00000A00000000000000" pitchFamily="2" charset="-122"/>
            </a:endParaRPr>
          </a:p>
        </p:txBody>
      </p:sp>
      <p:sp>
        <p:nvSpPr>
          <p:cNvPr id="15" name="文本框 14">
            <a:extLst>
              <a:ext uri="{FF2B5EF4-FFF2-40B4-BE49-F238E27FC236}">
                <a16:creationId xmlns:a16="http://schemas.microsoft.com/office/drawing/2014/main" id="{F7E83672-D63C-ABDB-951E-7D20F3CA204D}"/>
              </a:ext>
            </a:extLst>
          </p:cNvPr>
          <p:cNvSpPr txBox="1"/>
          <p:nvPr/>
        </p:nvSpPr>
        <p:spPr>
          <a:xfrm>
            <a:off x="9191685" y="3288783"/>
            <a:ext cx="1116011" cy="369332"/>
          </a:xfrm>
          <a:prstGeom prst="rect">
            <a:avLst/>
          </a:prstGeom>
          <a:noFill/>
        </p:spPr>
        <p:txBody>
          <a:bodyPr wrap="none" rtlCol="0">
            <a:spAutoFit/>
          </a:bodyPr>
          <a:lstStyle/>
          <a:p>
            <a:r>
              <a:rPr lang="en-US" altLang="zh-CN" i="1" dirty="0" err="1">
                <a:solidFill>
                  <a:srgbClr val="595959"/>
                </a:solidFill>
                <a:latin typeface="HarmonyOS Sans SC Black" panose="00000A00000000000000" pitchFamily="2" charset="-122"/>
                <a:ea typeface="HarmonyOS Sans SC Black" panose="00000A00000000000000" pitchFamily="2" charset="-122"/>
              </a:rPr>
              <a:t>SaveFile</a:t>
            </a:r>
            <a:endParaRPr lang="zh-CN" altLang="en-US" i="1" dirty="0">
              <a:solidFill>
                <a:srgbClr val="595959"/>
              </a:solidFill>
              <a:latin typeface="HarmonyOS Sans SC Black" panose="00000A00000000000000" pitchFamily="2" charset="-122"/>
              <a:ea typeface="HarmonyOS Sans SC Black" panose="00000A00000000000000" pitchFamily="2" charset="-122"/>
            </a:endParaRPr>
          </a:p>
        </p:txBody>
      </p:sp>
      <p:cxnSp>
        <p:nvCxnSpPr>
          <p:cNvPr id="19" name="直接箭头连接符 18">
            <a:extLst>
              <a:ext uri="{FF2B5EF4-FFF2-40B4-BE49-F238E27FC236}">
                <a16:creationId xmlns:a16="http://schemas.microsoft.com/office/drawing/2014/main" id="{8A370607-F860-5F2D-EBBD-B9BD858DF76F}"/>
              </a:ext>
            </a:extLst>
          </p:cNvPr>
          <p:cNvCxnSpPr>
            <a:cxnSpLocks/>
          </p:cNvCxnSpPr>
          <p:nvPr/>
        </p:nvCxnSpPr>
        <p:spPr>
          <a:xfrm>
            <a:off x="6585736" y="4479533"/>
            <a:ext cx="2172984" cy="667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4D21932-96F0-409C-CD15-FF2073485A42}"/>
              </a:ext>
            </a:extLst>
          </p:cNvPr>
          <p:cNvCxnSpPr>
            <a:cxnSpLocks/>
          </p:cNvCxnSpPr>
          <p:nvPr/>
        </p:nvCxnSpPr>
        <p:spPr>
          <a:xfrm>
            <a:off x="6292923" y="5187194"/>
            <a:ext cx="2465797" cy="11673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7DC536A-D4D4-7C8D-708B-CE9979DB3A09}"/>
              </a:ext>
            </a:extLst>
          </p:cNvPr>
          <p:cNvSpPr/>
          <p:nvPr/>
        </p:nvSpPr>
        <p:spPr>
          <a:xfrm>
            <a:off x="8810091" y="4465056"/>
            <a:ext cx="2970589" cy="17372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8EC1E68-AED7-B726-A92B-7D7A7322D42D}"/>
              </a:ext>
            </a:extLst>
          </p:cNvPr>
          <p:cNvSpPr/>
          <p:nvPr/>
        </p:nvSpPr>
        <p:spPr>
          <a:xfrm>
            <a:off x="8789542" y="6304595"/>
            <a:ext cx="2799709" cy="17372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667F350-0EC2-6A74-2ED4-143DDE369A87}"/>
              </a:ext>
            </a:extLst>
          </p:cNvPr>
          <p:cNvSpPr txBox="1"/>
          <p:nvPr/>
        </p:nvSpPr>
        <p:spPr>
          <a:xfrm>
            <a:off x="769946" y="4623367"/>
            <a:ext cx="1330814" cy="276999"/>
          </a:xfrm>
          <a:prstGeom prst="rect">
            <a:avLst/>
          </a:prstGeom>
          <a:noFill/>
        </p:spPr>
        <p:txBody>
          <a:bodyPr wrap="none" rtlCol="0">
            <a:spAutoFit/>
          </a:bodyPr>
          <a:lstStyle/>
          <a:p>
            <a:r>
              <a:rPr lang="en-US" altLang="zh-CN" sz="1200" dirty="0">
                <a:solidFill>
                  <a:schemeClr val="bg1">
                    <a:lumMod val="50000"/>
                  </a:schemeClr>
                </a:solidFill>
              </a:rPr>
              <a:t># fileload_test_3.xml</a:t>
            </a:r>
            <a:endParaRPr lang="zh-CN" altLang="en-US" sz="1200" dirty="0">
              <a:solidFill>
                <a:schemeClr val="bg1">
                  <a:lumMod val="50000"/>
                </a:schemeClr>
              </a:solidFill>
            </a:endParaRPr>
          </a:p>
        </p:txBody>
      </p:sp>
      <p:sp>
        <p:nvSpPr>
          <p:cNvPr id="20" name="文本框 19">
            <a:extLst>
              <a:ext uri="{FF2B5EF4-FFF2-40B4-BE49-F238E27FC236}">
                <a16:creationId xmlns:a16="http://schemas.microsoft.com/office/drawing/2014/main" id="{81EC7902-D2D6-ACFC-9B2D-AC55FEB296A9}"/>
              </a:ext>
            </a:extLst>
          </p:cNvPr>
          <p:cNvSpPr txBox="1"/>
          <p:nvPr/>
        </p:nvSpPr>
        <p:spPr>
          <a:xfrm>
            <a:off x="4140941" y="5809192"/>
            <a:ext cx="1194686" cy="276999"/>
          </a:xfrm>
          <a:prstGeom prst="rect">
            <a:avLst/>
          </a:prstGeom>
          <a:noFill/>
        </p:spPr>
        <p:txBody>
          <a:bodyPr wrap="none" rtlCol="0">
            <a:spAutoFit/>
          </a:bodyPr>
          <a:lstStyle/>
          <a:p>
            <a:r>
              <a:rPr lang="en-US" altLang="zh-CN" sz="1200" dirty="0">
                <a:solidFill>
                  <a:srgbClr val="1F1F1F"/>
                </a:solidFill>
              </a:rPr>
              <a:t># define _TEST_2_</a:t>
            </a:r>
            <a:endParaRPr lang="zh-CN" altLang="en-US" sz="1200" dirty="0">
              <a:solidFill>
                <a:srgbClr val="1F1F1F"/>
              </a:solidFill>
            </a:endParaRPr>
          </a:p>
        </p:txBody>
      </p:sp>
    </p:spTree>
    <p:extLst>
      <p:ext uri="{BB962C8B-B14F-4D97-AF65-F5344CB8AC3E}">
        <p14:creationId xmlns:p14="http://schemas.microsoft.com/office/powerpoint/2010/main" val="129473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zh-CN" altLang="en-US" sz="4400" dirty="0">
                <a:latin typeface="HarmonyOS Sans SC Medium" panose="00000600000000000000" pitchFamily="2" charset="-122"/>
                <a:ea typeface="HarmonyOS Sans SC Medium" panose="00000600000000000000" pitchFamily="2" charset="-122"/>
              </a:rPr>
              <a:t>功能测试</a:t>
            </a:r>
            <a:r>
              <a:rPr lang="en-US" altLang="zh-CN" sz="4400" dirty="0">
                <a:latin typeface="HarmonyOS Sans SC Medium" panose="00000600000000000000" pitchFamily="2" charset="-122"/>
                <a:ea typeface="HarmonyOS Sans SC Medium" panose="00000600000000000000" pitchFamily="2" charset="-122"/>
              </a:rPr>
              <a:t>: </a:t>
            </a:r>
            <a:r>
              <a:rPr lang="en-US" altLang="zh-CN" sz="4400" dirty="0"/>
              <a:t>XML</a:t>
            </a:r>
            <a:r>
              <a:rPr lang="zh-CN" altLang="en-US" sz="4400" dirty="0">
                <a:latin typeface="HarmonyOS Sans SC Medium" panose="00000600000000000000" pitchFamily="2" charset="-122"/>
                <a:ea typeface="HarmonyOS Sans SC Medium" panose="00000600000000000000" pitchFamily="2" charset="-122"/>
              </a:rPr>
              <a:t>修改</a:t>
            </a:r>
            <a:r>
              <a:rPr lang="en-US" altLang="zh-CN" sz="4400" dirty="0">
                <a:latin typeface="HarmonyOS Sans SC Medium" panose="00000600000000000000" pitchFamily="2" charset="-122"/>
                <a:ea typeface="HarmonyOS Sans SC Medium" panose="00000600000000000000" pitchFamily="2" charset="-122"/>
              </a:rPr>
              <a:t>&amp;</a:t>
            </a:r>
            <a:r>
              <a:rPr lang="zh-CN" altLang="en-US" sz="4400" dirty="0">
                <a:latin typeface="HarmonyOS Sans SC Medium" panose="00000600000000000000" pitchFamily="2" charset="-122"/>
                <a:ea typeface="HarmonyOS Sans SC Medium" panose="00000600000000000000" pitchFamily="2" charset="-122"/>
              </a:rPr>
              <a:t>打印</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altLang="zh-CN" dirty="0"/>
              <a:t>TINYXML2 ANALYSIS</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7</a:t>
            </a:fld>
            <a:endParaRPr lang="en-US" dirty="0"/>
          </a:p>
        </p:txBody>
      </p:sp>
      <p:sp>
        <p:nvSpPr>
          <p:cNvPr id="3" name="文本框 2">
            <a:extLst>
              <a:ext uri="{FF2B5EF4-FFF2-40B4-BE49-F238E27FC236}">
                <a16:creationId xmlns:a16="http://schemas.microsoft.com/office/drawing/2014/main" id="{548AB63D-855D-3EDB-D1BE-58E6A8EEB795}"/>
              </a:ext>
            </a:extLst>
          </p:cNvPr>
          <p:cNvSpPr txBox="1"/>
          <p:nvPr/>
        </p:nvSpPr>
        <p:spPr>
          <a:xfrm>
            <a:off x="1188720" y="1524000"/>
            <a:ext cx="10527361" cy="1291507"/>
          </a:xfrm>
          <a:prstGeom prst="rect">
            <a:avLst/>
          </a:prstGeom>
          <a:noFill/>
        </p:spPr>
        <p:txBody>
          <a:bodyPr wrap="square" rtlCol="0">
            <a:spAutoFit/>
          </a:bodyPr>
          <a:lstStyle/>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XMLElement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创建</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节点对象；可通过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InsertFirstChild</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等接口进行节点间连接</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SetText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设置</a:t>
            </a: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修改节点文本；另可通过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SetValue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SetAttribute</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设置</a:t>
            </a: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修改节点标签名</a:t>
            </a: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属性</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a:t>
            </a:r>
            <a:r>
              <a:rPr lang="zh-CN" altLang="en-US" dirty="0">
                <a:latin typeface="HarmonyOS Sans SC Medium" panose="00000600000000000000" pitchFamily="2" charset="-122"/>
                <a:ea typeface="HarmonyOS Sans SC Medium" panose="00000600000000000000" pitchFamily="2" charset="-122"/>
              </a:rPr>
              <a:t>通过</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XMLPrinter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基于</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XMLVisitor</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实现</a:t>
            </a:r>
            <a:r>
              <a:rPr lang="en-US" altLang="zh-CN"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对象的打印功能</a:t>
            </a:r>
            <a:endParaRPr lang="en-US" altLang="zh-CN" dirty="0">
              <a:latin typeface="HarmonyOS Sans SC Medium" panose="00000600000000000000" pitchFamily="2" charset="-122"/>
              <a:ea typeface="HarmonyOS Sans SC Medium" panose="00000600000000000000" pitchFamily="2" charset="-122"/>
            </a:endParaRPr>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7" name="矩形 6">
            <a:extLst>
              <a:ext uri="{FF2B5EF4-FFF2-40B4-BE49-F238E27FC236}">
                <a16:creationId xmlns:a16="http://schemas.microsoft.com/office/drawing/2014/main" id="{9D53C3B6-09C1-D785-BB7E-C8E2977D6FCB}"/>
              </a:ext>
            </a:extLst>
          </p:cNvPr>
          <p:cNvSpPr/>
          <p:nvPr/>
        </p:nvSpPr>
        <p:spPr>
          <a:xfrm>
            <a:off x="4199534" y="2866490"/>
            <a:ext cx="4153358" cy="3767196"/>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050" b="0" dirty="0" err="1">
                <a:solidFill>
                  <a:srgbClr val="4EC9B0"/>
                </a:solidFill>
                <a:effectLst/>
                <a:highlight>
                  <a:srgbClr val="1F1F1F"/>
                </a:highlight>
                <a:latin typeface="Consolas" panose="020B0609020204030204" pitchFamily="49" charset="0"/>
              </a:rPr>
              <a:t>XMLDocument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doc</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创建一个</a:t>
            </a:r>
            <a:r>
              <a:rPr lang="en-US" altLang="zh-CN" sz="1050" b="0" dirty="0">
                <a:solidFill>
                  <a:srgbClr val="6A9955"/>
                </a:solidFill>
                <a:effectLst/>
                <a:highlight>
                  <a:srgbClr val="1F1F1F"/>
                </a:highlight>
                <a:latin typeface="Consolas" panose="020B0609020204030204" pitchFamily="49" charset="0"/>
              </a:rPr>
              <a:t>XML</a:t>
            </a:r>
            <a:r>
              <a:rPr lang="zh-CN" altLang="en-US" sz="1050" b="0" dirty="0">
                <a:solidFill>
                  <a:srgbClr val="6A9955"/>
                </a:solidFill>
                <a:effectLst/>
                <a:highlight>
                  <a:srgbClr val="1F1F1F"/>
                </a:highlight>
                <a:latin typeface="Consolas" panose="020B0609020204030204" pitchFamily="49" charset="0"/>
              </a:rPr>
              <a:t>文档对象</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LoadFile</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"test.xml"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从本地文件读取</a:t>
            </a:r>
            <a:r>
              <a:rPr lang="en-US" altLang="zh-CN" sz="1050" b="0" dirty="0">
                <a:solidFill>
                  <a:srgbClr val="6A9955"/>
                </a:solidFill>
                <a:effectLst/>
                <a:highlight>
                  <a:srgbClr val="1F1F1F"/>
                </a:highlight>
                <a:latin typeface="Consolas" panose="020B0609020204030204" pitchFamily="49" charset="0"/>
              </a:rPr>
              <a:t>xml </a:t>
            </a:r>
            <a:endParaRPr lang="en-US" altLang="zh-CN"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RootElement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获取根节点</a:t>
            </a:r>
            <a:endParaRPr lang="zh-CN" altLang="en-US" sz="1050" b="0" dirty="0">
              <a:solidFill>
                <a:srgbClr val="CCCCCC"/>
              </a:solidFill>
              <a:effectLst/>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"book"</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SetAttribute</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"category"</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"dictionary"</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newTitle</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"title"</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newTitle</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SetAttribute</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"lang"</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CE9178"/>
                </a:solidFill>
                <a:effectLst/>
                <a:highlight>
                  <a:srgbClr val="1F1F1F"/>
                </a:highlight>
                <a:latin typeface="Consolas" panose="020B0609020204030204" pitchFamily="49" charset="0"/>
              </a:rPr>
              <a:t>"</a:t>
            </a:r>
            <a:r>
              <a:rPr lang="en-US" altLang="zh-CN" sz="1050" b="0" dirty="0" err="1">
                <a:solidFill>
                  <a:srgbClr val="CE9178"/>
                </a:solidFill>
                <a:effectLst/>
                <a:highlight>
                  <a:srgbClr val="1F1F1F"/>
                </a:highlight>
                <a:latin typeface="Consolas" panose="020B0609020204030204" pitchFamily="49" charset="0"/>
              </a:rPr>
              <a:t>zh</a:t>
            </a:r>
            <a:r>
              <a:rPr lang="en-US" altLang="zh-CN" sz="1050" b="0" dirty="0">
                <a:solidFill>
                  <a:srgbClr val="CE9178"/>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newTitle</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SetText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a:t>
            </a:r>
            <a:r>
              <a:rPr lang="zh-CN" altLang="en-US" sz="1050" b="0" dirty="0">
                <a:solidFill>
                  <a:srgbClr val="CE9178"/>
                </a:solidFill>
                <a:effectLst/>
                <a:highlight>
                  <a:srgbClr val="1F1F1F"/>
                </a:highlight>
                <a:latin typeface="Consolas" panose="020B0609020204030204" pitchFamily="49" charset="0"/>
              </a:rPr>
              <a:t>新华字典</a:t>
            </a:r>
            <a:r>
              <a:rPr lang="en-US" altLang="zh-CN" sz="1050" b="0" dirty="0">
                <a:solidFill>
                  <a:srgbClr val="CE9178"/>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newTitle</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newPublisher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"publisher"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newPublisher</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SetText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a:t>
            </a:r>
            <a:r>
              <a:rPr lang="zh-CN" altLang="en-US" sz="1050" b="0" dirty="0">
                <a:solidFill>
                  <a:srgbClr val="CE9178"/>
                </a:solidFill>
                <a:effectLst/>
                <a:highlight>
                  <a:srgbClr val="1F1F1F"/>
                </a:highlight>
                <a:latin typeface="Consolas" panose="020B0609020204030204" pitchFamily="49" charset="0"/>
              </a:rPr>
              <a:t>商务印书馆</a:t>
            </a:r>
            <a:r>
              <a:rPr lang="en-US" altLang="zh-CN" sz="1050" b="0" dirty="0">
                <a:solidFill>
                  <a:srgbClr val="CE9178"/>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newPublisher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newYear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"year"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newYear</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SetText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"1953"</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newYear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4EC9B0"/>
                </a:solidFill>
                <a:effectLst/>
                <a:highlight>
                  <a:srgbClr val="1F1F1F"/>
                </a:highlight>
                <a:latin typeface="Consolas" panose="020B0609020204030204" pitchFamily="49" charset="0"/>
              </a:rPr>
              <a:t>XMLElement</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newStatus</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4D4D4"/>
                </a:solidFill>
                <a:effectLst/>
                <a:highlight>
                  <a:srgbClr val="1F1F1F"/>
                </a:highlight>
                <a:latin typeface="Consolas" panose="020B0609020204030204" pitchFamily="49" charset="0"/>
              </a:rPr>
              <a: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NewElement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"status"</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newStatus</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SetText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CE9178"/>
                </a:solidFill>
                <a:effectLst/>
                <a:highlight>
                  <a:srgbClr val="1F1F1F"/>
                </a:highlight>
                <a:latin typeface="Consolas" panose="020B0609020204030204" pitchFamily="49" charset="0"/>
              </a:rPr>
              <a:t>"available"</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newStatus</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9CDCFE"/>
                </a:solidFill>
                <a:effectLst/>
                <a:highlight>
                  <a:srgbClr val="1F1F1F"/>
                </a:highlight>
                <a:latin typeface="Consolas" panose="020B0609020204030204" pitchFamily="49" charset="0"/>
              </a:rPr>
              <a:t>root</a:t>
            </a:r>
            <a:r>
              <a:rPr lang="en-US" altLang="zh-CN" sz="1050" b="0" dirty="0">
                <a:solidFill>
                  <a:srgbClr val="CCCCCC"/>
                </a:solidFill>
                <a:effectLst/>
                <a:highlight>
                  <a:srgbClr val="1F1F1F"/>
                </a:highlight>
                <a:latin typeface="Consolas" panose="020B0609020204030204" pitchFamily="49" charset="0"/>
              </a:rPr>
              <a:t>-&gt;</a:t>
            </a:r>
            <a:r>
              <a:rPr lang="en-US" altLang="zh-CN" sz="1050" b="0" dirty="0" err="1">
                <a:solidFill>
                  <a:srgbClr val="DCDCAA"/>
                </a:solidFill>
                <a:effectLst/>
                <a:highlight>
                  <a:srgbClr val="1F1F1F"/>
                </a:highlight>
                <a:latin typeface="Consolas" panose="020B0609020204030204" pitchFamily="49" charset="0"/>
              </a:rPr>
              <a:t>InsertEndChild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newBook</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添加新书</a:t>
            </a:r>
            <a:endParaRPr lang="zh-CN" altLang="en-US" sz="1050" b="0" dirty="0">
              <a:solidFill>
                <a:srgbClr val="CCCCCC"/>
              </a:solidFill>
              <a:effectLst/>
              <a:highlight>
                <a:srgbClr val="1F1F1F"/>
              </a:highlight>
              <a:latin typeface="Consolas" panose="020B0609020204030204" pitchFamily="49" charset="0"/>
            </a:endParaRPr>
          </a:p>
          <a:p>
            <a:endParaRPr lang="en-US" altLang="zh-CN" sz="1050" dirty="0">
              <a:solidFill>
                <a:srgbClr val="CCCCCC"/>
              </a:solidFill>
              <a:highlight>
                <a:srgbClr val="1F1F1F"/>
              </a:highlight>
              <a:latin typeface="Consolas" panose="020B0609020204030204" pitchFamily="49" charset="0"/>
            </a:endParaRPr>
          </a:p>
          <a:p>
            <a:r>
              <a:rPr lang="en-US" altLang="zh-CN" sz="1050" b="0" dirty="0" err="1">
                <a:solidFill>
                  <a:srgbClr val="4EC9B0"/>
                </a:solidFill>
                <a:effectLst/>
                <a:highlight>
                  <a:srgbClr val="1F1F1F"/>
                </a:highlight>
                <a:latin typeface="Consolas" panose="020B0609020204030204" pitchFamily="49" charset="0"/>
              </a:rPr>
              <a:t>XMLPrinter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9CDCFE"/>
                </a:solidFill>
                <a:effectLst/>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err="1">
                <a:solidFill>
                  <a:srgbClr val="9CDCFE"/>
                </a:solidFill>
                <a:effectLst/>
                <a:highlight>
                  <a:srgbClr val="1F1F1F"/>
                </a:highlight>
                <a:latin typeface="Consolas" panose="020B0609020204030204" pitchFamily="49" charset="0"/>
              </a:rPr>
              <a:t>doc</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Print</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D4D4D4"/>
                </a:solidFill>
                <a:effectLst/>
                <a:highlight>
                  <a:srgbClr val="1F1F1F"/>
                </a:highlight>
                <a:latin typeface="Consolas" panose="020B0609020204030204" pitchFamily="49" charset="0"/>
              </a:rPr>
              <a:t>&amp;</a:t>
            </a:r>
            <a:r>
              <a:rPr lang="en-US" altLang="zh-CN" sz="1050" dirty="0">
                <a:solidFill>
                  <a:srgbClr val="9CDCFE"/>
                </a:solidFill>
                <a:highlight>
                  <a:srgbClr val="1F1F1F"/>
                </a:highlight>
                <a:latin typeface="Consolas" panose="020B0609020204030204" pitchFamily="49" charset="0"/>
              </a:rPr>
              <a:t>printer</a:t>
            </a:r>
            <a:r>
              <a:rPr lang="en-US" altLang="zh-CN" sz="1050" b="0" dirty="0">
                <a:solidFill>
                  <a:srgbClr val="CCCCCC"/>
                </a:solidFill>
                <a:effectLst/>
                <a:highlight>
                  <a:srgbClr val="1F1F1F"/>
                </a:highlight>
                <a:latin typeface="Consolas" panose="020B0609020204030204" pitchFamily="49" charset="0"/>
              </a:rPr>
              <a:t>);</a:t>
            </a:r>
          </a:p>
          <a:p>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9CDCFE"/>
                </a:solidFill>
                <a:effectLst/>
                <a:highlight>
                  <a:srgbClr val="1F1F1F"/>
                </a:highlight>
                <a:latin typeface="Consolas" panose="020B0609020204030204" pitchFamily="49" charset="0"/>
              </a:rPr>
              <a:t>cout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err="1">
                <a:solidFill>
                  <a:srgbClr val="9CDCFE"/>
                </a:solidFill>
                <a:effectLst/>
                <a:highlight>
                  <a:srgbClr val="1F1F1F"/>
                </a:highlight>
                <a:latin typeface="Consolas" panose="020B0609020204030204" pitchFamily="49" charset="0"/>
              </a:rPr>
              <a:t>printer</a:t>
            </a:r>
            <a:r>
              <a:rPr lang="en-US" altLang="zh-CN" sz="1050" b="0" dirty="0" err="1">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CStr</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DCDCAA"/>
                </a:solidFill>
                <a:effectLst/>
                <a:highlight>
                  <a:srgbClr val="1F1F1F"/>
                </a:highlight>
                <a:latin typeface="Consolas" panose="020B0609020204030204" pitchFamily="49" charset="0"/>
              </a:rPr>
              <a:t>&lt;&lt;</a:t>
            </a:r>
            <a:r>
              <a:rPr lang="en-US" altLang="zh-CN" sz="1050" b="0" dirty="0">
                <a:solidFill>
                  <a:srgbClr val="CCCCCC"/>
                </a:solidFill>
                <a:effectLst/>
                <a:highlight>
                  <a:srgbClr val="1F1F1F"/>
                </a:highlight>
                <a:latin typeface="Consolas" panose="020B0609020204030204" pitchFamily="49" charset="0"/>
              </a:rPr>
              <a:t> </a:t>
            </a:r>
            <a:r>
              <a:rPr lang="en-US" altLang="zh-CN" sz="1050" b="0" dirty="0">
                <a:solidFill>
                  <a:srgbClr val="4EC9B0"/>
                </a:solidFill>
                <a:effectLst/>
                <a:highlight>
                  <a:srgbClr val="1F1F1F"/>
                </a:highlight>
                <a:latin typeface="Consolas" panose="020B0609020204030204" pitchFamily="49" charset="0"/>
              </a:rPr>
              <a:t>std</a:t>
            </a:r>
            <a:r>
              <a:rPr lang="en-US" altLang="zh-CN" sz="1050" b="0" dirty="0">
                <a:solidFill>
                  <a:srgbClr val="CCCCCC"/>
                </a:solidFill>
                <a:effectLst/>
                <a:highlight>
                  <a:srgbClr val="1F1F1F"/>
                </a:highlight>
                <a:latin typeface="Consolas" panose="020B0609020204030204" pitchFamily="49" charset="0"/>
              </a:rPr>
              <a:t>::</a:t>
            </a:r>
            <a:r>
              <a:rPr lang="en-US" altLang="zh-CN" sz="1050" b="0" dirty="0" err="1">
                <a:solidFill>
                  <a:srgbClr val="DCDCAA"/>
                </a:solidFill>
                <a:effectLst/>
                <a:highlight>
                  <a:srgbClr val="1F1F1F"/>
                </a:highlight>
                <a:latin typeface="Consolas" panose="020B0609020204030204" pitchFamily="49" charset="0"/>
              </a:rPr>
              <a:t>endl</a:t>
            </a:r>
            <a:r>
              <a:rPr lang="en-US" altLang="zh-CN" sz="1050" b="0" dirty="0">
                <a:solidFill>
                  <a:srgbClr val="CCCCCC"/>
                </a:solidFill>
                <a:effectLst/>
                <a:highlight>
                  <a:srgbClr val="1F1F1F"/>
                </a:highlight>
                <a:latin typeface="Consolas" panose="020B0609020204030204" pitchFamily="49" charset="0"/>
              </a:rPr>
              <a:t>;</a:t>
            </a:r>
            <a:r>
              <a:rPr lang="en-US" altLang="zh-CN" sz="1050" b="0" dirty="0">
                <a:solidFill>
                  <a:srgbClr val="6A9955"/>
                </a:solidFill>
                <a:effectLst/>
                <a:highlight>
                  <a:srgbClr val="1F1F1F"/>
                </a:highlight>
                <a:latin typeface="Consolas" panose="020B0609020204030204" pitchFamily="49" charset="0"/>
              </a:rPr>
              <a:t> // </a:t>
            </a:r>
            <a:r>
              <a:rPr lang="zh-CN" altLang="en-US" sz="1050" b="0" dirty="0">
                <a:solidFill>
                  <a:srgbClr val="6A9955"/>
                </a:solidFill>
                <a:effectLst/>
                <a:highlight>
                  <a:srgbClr val="1F1F1F"/>
                </a:highlight>
                <a:latin typeface="Consolas" panose="020B0609020204030204" pitchFamily="49" charset="0"/>
              </a:rPr>
              <a:t>打印</a:t>
            </a:r>
            <a:r>
              <a:rPr lang="en-US" altLang="zh-CN" sz="1050" b="0" dirty="0">
                <a:solidFill>
                  <a:srgbClr val="6A9955"/>
                </a:solidFill>
                <a:effectLst/>
                <a:highlight>
                  <a:srgbClr val="1F1F1F"/>
                </a:highlight>
                <a:latin typeface="Consolas" panose="020B0609020204030204" pitchFamily="49" charset="0"/>
              </a:rPr>
              <a:t>XML</a:t>
            </a:r>
            <a:endParaRPr lang="zh-CN" altLang="en-US" sz="1050" b="0" dirty="0">
              <a:solidFill>
                <a:srgbClr val="CCCCCC"/>
              </a:solidFill>
              <a:effectLst/>
              <a:highlight>
                <a:srgbClr val="1F1F1F"/>
              </a:highlight>
              <a:latin typeface="Consolas" panose="020B0609020204030204" pitchFamily="49" charset="0"/>
            </a:endParaRPr>
          </a:p>
        </p:txBody>
      </p:sp>
      <p:sp>
        <p:nvSpPr>
          <p:cNvPr id="9" name="矩形: 圆角 8">
            <a:extLst>
              <a:ext uri="{FF2B5EF4-FFF2-40B4-BE49-F238E27FC236}">
                <a16:creationId xmlns:a16="http://schemas.microsoft.com/office/drawing/2014/main" id="{5B0552C6-3DF4-0960-A17A-F553B1907B3E}"/>
              </a:ext>
            </a:extLst>
          </p:cNvPr>
          <p:cNvSpPr/>
          <p:nvPr/>
        </p:nvSpPr>
        <p:spPr>
          <a:xfrm>
            <a:off x="800768" y="3140631"/>
            <a:ext cx="3252388" cy="2136089"/>
          </a:xfrm>
          <a:prstGeom prst="roundRect">
            <a:avLst>
              <a:gd name="adj" fmla="val 70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Consolas" panose="020B0609020204030204" pitchFamily="49" charset="0"/>
              </a:rPr>
              <a:t>&lt;?xml version="0.1" encoding="UTF-8"?&gt;</a:t>
            </a:r>
          </a:p>
          <a:p>
            <a:r>
              <a:rPr lang="en-US" altLang="zh-CN" sz="1100" dirty="0">
                <a:latin typeface="Consolas" panose="020B0609020204030204" pitchFamily="49" charset="0"/>
              </a:rPr>
              <a:t>&lt;library&gt;</a:t>
            </a:r>
          </a:p>
          <a:p>
            <a:r>
              <a:rPr lang="en-US" altLang="zh-CN" sz="1100" dirty="0">
                <a:latin typeface="Consolas" panose="020B0609020204030204" pitchFamily="49" charset="0"/>
              </a:rPr>
              <a:t>    &lt;book category=" science fiction"&gt;</a:t>
            </a:r>
          </a:p>
          <a:p>
            <a:r>
              <a:rPr lang="en-US" altLang="zh-CN" sz="1100" dirty="0">
                <a:latin typeface="Consolas" panose="020B0609020204030204" pitchFamily="49" charset="0"/>
              </a:rPr>
              <a:t>        &lt;title lang="</a:t>
            </a:r>
            <a:r>
              <a:rPr lang="en-US" altLang="zh-CN" sz="1100" dirty="0" err="1">
                <a:latin typeface="Consolas" panose="020B0609020204030204" pitchFamily="49" charset="0"/>
              </a:rPr>
              <a:t>en</a:t>
            </a:r>
            <a:r>
              <a:rPr lang="en-US" altLang="zh-CN" sz="1100" dirty="0">
                <a:latin typeface="Consolas" panose="020B0609020204030204" pitchFamily="49" charset="0"/>
              </a:rPr>
              <a:t>"&gt;The Three-body Problem&lt;/title&gt;</a:t>
            </a:r>
          </a:p>
          <a:p>
            <a:r>
              <a:rPr lang="en-US" altLang="zh-CN" sz="1100" dirty="0">
                <a:latin typeface="Consolas" panose="020B0609020204030204" pitchFamily="49" charset="0"/>
              </a:rPr>
              <a:t>        &lt;author&gt;Liu </a:t>
            </a:r>
            <a:r>
              <a:rPr lang="en-US" altLang="zh-CN" sz="1100" dirty="0" err="1">
                <a:latin typeface="Consolas" panose="020B0609020204030204" pitchFamily="49" charset="0"/>
              </a:rPr>
              <a:t>Cixin</a:t>
            </a:r>
            <a:r>
              <a:rPr lang="en-US" altLang="zh-CN" sz="1100" dirty="0">
                <a:latin typeface="Consolas" panose="020B0609020204030204" pitchFamily="49" charset="0"/>
              </a:rPr>
              <a:t>&lt;/author&gt;</a:t>
            </a:r>
          </a:p>
          <a:p>
            <a:r>
              <a:rPr lang="en-US" altLang="zh-CN" sz="1100" dirty="0">
                <a:latin typeface="Consolas" panose="020B0609020204030204" pitchFamily="49" charset="0"/>
              </a:rPr>
              <a:t>        &lt;year&gt;2006&lt;/year&gt;</a:t>
            </a:r>
          </a:p>
          <a:p>
            <a:r>
              <a:rPr lang="en-US" altLang="zh-CN" sz="1100" dirty="0">
                <a:latin typeface="Consolas" panose="020B0609020204030204" pitchFamily="49" charset="0"/>
              </a:rPr>
              <a:t>        &lt;status&gt;borrowed&lt;/status&gt;</a:t>
            </a:r>
          </a:p>
          <a:p>
            <a:r>
              <a:rPr lang="en-US" altLang="zh-CN" sz="1100" dirty="0">
                <a:latin typeface="Consolas" panose="020B0609020204030204" pitchFamily="49" charset="0"/>
              </a:rPr>
              <a:t>    &lt;/book&gt;</a:t>
            </a:r>
          </a:p>
          <a:p>
            <a:r>
              <a:rPr lang="en-US" altLang="zh-CN" sz="1100" dirty="0">
                <a:latin typeface="Consolas" panose="020B0609020204030204" pitchFamily="49" charset="0"/>
              </a:rPr>
              <a:t>&lt;/library&gt;</a:t>
            </a:r>
          </a:p>
          <a:p>
            <a:endParaRPr lang="en-US" altLang="zh-CN" sz="1100" dirty="0">
              <a:latin typeface="Consolas" panose="020B0609020204030204" pitchFamily="49" charset="0"/>
            </a:endParaRPr>
          </a:p>
          <a:p>
            <a:r>
              <a:rPr lang="en-US" altLang="zh-CN" sz="1100" dirty="0">
                <a:latin typeface="Consolas" panose="020B0609020204030204" pitchFamily="49" charset="0"/>
              </a:rPr>
              <a:t>&lt;!--Welcome to THU Lib-XML system--&gt;</a:t>
            </a:r>
            <a:endParaRPr lang="zh-CN" altLang="en-US" sz="1100" dirty="0">
              <a:latin typeface="Consolas" panose="020B0609020204030204" pitchFamily="49" charset="0"/>
            </a:endParaRPr>
          </a:p>
        </p:txBody>
      </p:sp>
      <p:sp>
        <p:nvSpPr>
          <p:cNvPr id="12" name="弧形 11">
            <a:extLst>
              <a:ext uri="{FF2B5EF4-FFF2-40B4-BE49-F238E27FC236}">
                <a16:creationId xmlns:a16="http://schemas.microsoft.com/office/drawing/2014/main" id="{C95255F7-57A4-00AC-756F-B16369EBD464}"/>
              </a:ext>
            </a:extLst>
          </p:cNvPr>
          <p:cNvSpPr/>
          <p:nvPr/>
        </p:nvSpPr>
        <p:spPr>
          <a:xfrm rot="16200000" flipH="1">
            <a:off x="3407403" y="4074900"/>
            <a:ext cx="1291507" cy="2668828"/>
          </a:xfrm>
          <a:prstGeom prst="arc">
            <a:avLst/>
          </a:prstGeom>
          <a:ln w="38100">
            <a:solidFill>
              <a:srgbClr val="1F1F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3" name="弧形 12">
            <a:extLst>
              <a:ext uri="{FF2B5EF4-FFF2-40B4-BE49-F238E27FC236}">
                <a16:creationId xmlns:a16="http://schemas.microsoft.com/office/drawing/2014/main" id="{EC73B757-6DCF-79BA-1700-8B4354D6D431}"/>
              </a:ext>
            </a:extLst>
          </p:cNvPr>
          <p:cNvSpPr/>
          <p:nvPr/>
        </p:nvSpPr>
        <p:spPr>
          <a:xfrm rot="10800000" flipH="1" flipV="1">
            <a:off x="7186822" y="3542013"/>
            <a:ext cx="2577999" cy="1158799"/>
          </a:xfrm>
          <a:prstGeom prst="arc">
            <a:avLst/>
          </a:prstGeom>
          <a:ln w="38100">
            <a:solidFill>
              <a:srgbClr val="1F1F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111C5846-BBC4-AA52-EDDE-F00F389C941E}"/>
              </a:ext>
            </a:extLst>
          </p:cNvPr>
          <p:cNvSpPr txBox="1"/>
          <p:nvPr/>
        </p:nvSpPr>
        <p:spPr>
          <a:xfrm>
            <a:off x="2392068" y="6177260"/>
            <a:ext cx="1132041" cy="369332"/>
          </a:xfrm>
          <a:prstGeom prst="rect">
            <a:avLst/>
          </a:prstGeom>
          <a:noFill/>
        </p:spPr>
        <p:txBody>
          <a:bodyPr wrap="none" rtlCol="0">
            <a:spAutoFit/>
          </a:bodyPr>
          <a:lstStyle/>
          <a:p>
            <a:r>
              <a:rPr lang="en-US" altLang="zh-CN" i="1" dirty="0" err="1">
                <a:solidFill>
                  <a:srgbClr val="595959"/>
                </a:solidFill>
                <a:latin typeface="HarmonyOS Sans SC Black" panose="00000A00000000000000" pitchFamily="2" charset="-122"/>
                <a:ea typeface="HarmonyOS Sans SC Black" panose="00000A00000000000000" pitchFamily="2" charset="-122"/>
              </a:rPr>
              <a:t>LoadFile</a:t>
            </a:r>
            <a:endParaRPr lang="zh-CN" altLang="en-US" i="1" dirty="0">
              <a:solidFill>
                <a:srgbClr val="595959"/>
              </a:solidFill>
              <a:latin typeface="HarmonyOS Sans SC Black" panose="00000A00000000000000" pitchFamily="2" charset="-122"/>
              <a:ea typeface="HarmonyOS Sans SC Black" panose="00000A00000000000000" pitchFamily="2" charset="-122"/>
            </a:endParaRPr>
          </a:p>
        </p:txBody>
      </p:sp>
      <p:sp>
        <p:nvSpPr>
          <p:cNvPr id="15" name="文本框 14">
            <a:extLst>
              <a:ext uri="{FF2B5EF4-FFF2-40B4-BE49-F238E27FC236}">
                <a16:creationId xmlns:a16="http://schemas.microsoft.com/office/drawing/2014/main" id="{F7E83672-D63C-ABDB-951E-7D20F3CA204D}"/>
              </a:ext>
            </a:extLst>
          </p:cNvPr>
          <p:cNvSpPr txBox="1"/>
          <p:nvPr/>
        </p:nvSpPr>
        <p:spPr>
          <a:xfrm>
            <a:off x="8955382" y="3165494"/>
            <a:ext cx="1499128" cy="369332"/>
          </a:xfrm>
          <a:prstGeom prst="rect">
            <a:avLst/>
          </a:prstGeom>
          <a:noFill/>
        </p:spPr>
        <p:txBody>
          <a:bodyPr wrap="none" rtlCol="0">
            <a:spAutoFit/>
          </a:bodyPr>
          <a:lstStyle/>
          <a:p>
            <a:r>
              <a:rPr lang="en-US" altLang="zh-CN" i="1" dirty="0" err="1">
                <a:solidFill>
                  <a:srgbClr val="595959"/>
                </a:solidFill>
                <a:latin typeface="HarmonyOS Sans SC Black" panose="00000A00000000000000" pitchFamily="2" charset="-122"/>
                <a:ea typeface="HarmonyOS Sans SC Black" panose="00000A00000000000000" pitchFamily="2" charset="-122"/>
              </a:rPr>
              <a:t>XMLPrinter</a:t>
            </a:r>
            <a:endParaRPr lang="zh-CN" altLang="en-US" i="1" dirty="0">
              <a:solidFill>
                <a:srgbClr val="595959"/>
              </a:solidFill>
              <a:latin typeface="HarmonyOS Sans SC Black" panose="00000A00000000000000" pitchFamily="2" charset="-122"/>
              <a:ea typeface="HarmonyOS Sans SC Black" panose="00000A00000000000000" pitchFamily="2" charset="-122"/>
            </a:endParaRPr>
          </a:p>
        </p:txBody>
      </p:sp>
      <p:sp>
        <p:nvSpPr>
          <p:cNvPr id="38" name="文本框 37">
            <a:extLst>
              <a:ext uri="{FF2B5EF4-FFF2-40B4-BE49-F238E27FC236}">
                <a16:creationId xmlns:a16="http://schemas.microsoft.com/office/drawing/2014/main" id="{B7D6550B-9881-1DA6-26E9-14B2A38F6522}"/>
              </a:ext>
            </a:extLst>
          </p:cNvPr>
          <p:cNvSpPr txBox="1"/>
          <p:nvPr/>
        </p:nvSpPr>
        <p:spPr>
          <a:xfrm>
            <a:off x="769946" y="5311733"/>
            <a:ext cx="1333442" cy="276999"/>
          </a:xfrm>
          <a:prstGeom prst="rect">
            <a:avLst/>
          </a:prstGeom>
          <a:noFill/>
        </p:spPr>
        <p:txBody>
          <a:bodyPr wrap="none" rtlCol="0">
            <a:spAutoFit/>
          </a:bodyPr>
          <a:lstStyle/>
          <a:p>
            <a:r>
              <a:rPr lang="en-US" altLang="zh-CN" sz="1200" dirty="0">
                <a:solidFill>
                  <a:schemeClr val="bg1">
                    <a:lumMod val="50000"/>
                  </a:schemeClr>
                </a:solidFill>
              </a:rPr>
              <a:t># fileload_test_4.xml</a:t>
            </a:r>
            <a:endParaRPr lang="zh-CN" altLang="en-US" sz="1200" dirty="0">
              <a:solidFill>
                <a:schemeClr val="bg1">
                  <a:lumMod val="50000"/>
                </a:schemeClr>
              </a:solidFill>
            </a:endParaRPr>
          </a:p>
        </p:txBody>
      </p:sp>
      <p:pic>
        <p:nvPicPr>
          <p:cNvPr id="40" name="图片 39">
            <a:extLst>
              <a:ext uri="{FF2B5EF4-FFF2-40B4-BE49-F238E27FC236}">
                <a16:creationId xmlns:a16="http://schemas.microsoft.com/office/drawing/2014/main" id="{9853624A-8526-7332-39EA-978CB9A1481A}"/>
              </a:ext>
            </a:extLst>
          </p:cNvPr>
          <p:cNvPicPr>
            <a:picLocks noChangeAspect="1"/>
          </p:cNvPicPr>
          <p:nvPr/>
        </p:nvPicPr>
        <p:blipFill rotWithShape="1">
          <a:blip r:embed="rId2"/>
          <a:srcRect t="537"/>
          <a:stretch/>
        </p:blipFill>
        <p:spPr>
          <a:xfrm>
            <a:off x="8445090" y="4210349"/>
            <a:ext cx="3640749" cy="2423337"/>
          </a:xfrm>
          <a:prstGeom prst="rect">
            <a:avLst/>
          </a:prstGeom>
        </p:spPr>
      </p:pic>
      <p:sp>
        <p:nvSpPr>
          <p:cNvPr id="45" name="矩形 44">
            <a:extLst>
              <a:ext uri="{FF2B5EF4-FFF2-40B4-BE49-F238E27FC236}">
                <a16:creationId xmlns:a16="http://schemas.microsoft.com/office/drawing/2014/main" id="{514B176F-3FF7-2C01-6770-674922DA77EF}"/>
              </a:ext>
            </a:extLst>
          </p:cNvPr>
          <p:cNvSpPr/>
          <p:nvPr/>
        </p:nvSpPr>
        <p:spPr>
          <a:xfrm>
            <a:off x="8653168" y="5396883"/>
            <a:ext cx="2365352" cy="82761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BB57FE0-B498-0CFA-9FE3-DB64C6E595AD}"/>
              </a:ext>
            </a:extLst>
          </p:cNvPr>
          <p:cNvSpPr/>
          <p:nvPr/>
        </p:nvSpPr>
        <p:spPr>
          <a:xfrm>
            <a:off x="8445090" y="4369260"/>
            <a:ext cx="3395876" cy="199558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EE3C8991-0CA6-D11A-CD64-4644FAE22081}"/>
              </a:ext>
            </a:extLst>
          </p:cNvPr>
          <p:cNvCxnSpPr>
            <a:cxnSpLocks/>
          </p:cNvCxnSpPr>
          <p:nvPr/>
        </p:nvCxnSpPr>
        <p:spPr>
          <a:xfrm flipV="1">
            <a:off x="7274103" y="6111876"/>
            <a:ext cx="1170987" cy="30394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8180692-709E-A735-E25A-260AF561659B}"/>
              </a:ext>
            </a:extLst>
          </p:cNvPr>
          <p:cNvCxnSpPr>
            <a:cxnSpLocks/>
          </p:cNvCxnSpPr>
          <p:nvPr/>
        </p:nvCxnSpPr>
        <p:spPr>
          <a:xfrm flipV="1">
            <a:off x="7387119" y="5810691"/>
            <a:ext cx="1217488" cy="404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5ACA71DF-98B9-E77B-D277-495A2B51088E}"/>
              </a:ext>
            </a:extLst>
          </p:cNvPr>
          <p:cNvSpPr txBox="1"/>
          <p:nvPr/>
        </p:nvSpPr>
        <p:spPr>
          <a:xfrm>
            <a:off x="4112473" y="6616572"/>
            <a:ext cx="1194686" cy="276999"/>
          </a:xfrm>
          <a:prstGeom prst="rect">
            <a:avLst/>
          </a:prstGeom>
          <a:noFill/>
        </p:spPr>
        <p:txBody>
          <a:bodyPr wrap="none" rtlCol="0">
            <a:spAutoFit/>
          </a:bodyPr>
          <a:lstStyle/>
          <a:p>
            <a:r>
              <a:rPr lang="en-US" altLang="zh-CN" sz="1200" dirty="0">
                <a:solidFill>
                  <a:srgbClr val="1F1F1F"/>
                </a:solidFill>
              </a:rPr>
              <a:t># define _TEST_3_</a:t>
            </a:r>
            <a:endParaRPr lang="zh-CN" altLang="en-US" sz="1200" dirty="0">
              <a:solidFill>
                <a:srgbClr val="1F1F1F"/>
              </a:solidFill>
            </a:endParaRPr>
          </a:p>
        </p:txBody>
      </p:sp>
    </p:spTree>
    <p:extLst>
      <p:ext uri="{BB962C8B-B14F-4D97-AF65-F5344CB8AC3E}">
        <p14:creationId xmlns:p14="http://schemas.microsoft.com/office/powerpoint/2010/main" val="122358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优点</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8</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524000"/>
            <a:ext cx="5068213" cy="4846327"/>
          </a:xfrm>
          <a:prstGeom prst="rect">
            <a:avLst/>
          </a:prstGeom>
          <a:noFill/>
        </p:spPr>
        <p:txBody>
          <a:bodyPr wrap="square">
            <a:spAutoFit/>
          </a:bodyPr>
          <a:lstStyle/>
          <a:p>
            <a:pPr>
              <a:lnSpc>
                <a:spcPct val="150000"/>
              </a:lnSpc>
            </a:pPr>
            <a:r>
              <a:rPr lang="zh-CN" altLang="en-US" sz="2800" dirty="0">
                <a:latin typeface="HarmonyOS Sans SC Medium" panose="00000600000000000000" pitchFamily="2" charset="-122"/>
                <a:ea typeface="HarmonyOS Sans SC Medium" panose="00000600000000000000" pitchFamily="2" charset="-122"/>
              </a:rPr>
              <a:t>为什么选择</a:t>
            </a:r>
            <a:r>
              <a:rPr lang="en-US" altLang="zh-CN" sz="2800" dirty="0">
                <a:latin typeface="HarmonyOS Sans SC Medium" panose="00000600000000000000" pitchFamily="2" charset="-122"/>
                <a:ea typeface="HarmonyOS Sans SC Medium" panose="00000600000000000000" pitchFamily="2" charset="-122"/>
              </a:rPr>
              <a:t>TinyXML-2</a:t>
            </a:r>
            <a:r>
              <a:rPr lang="zh-CN" altLang="en-US" sz="2800" dirty="0">
                <a:latin typeface="HarmonyOS Sans SC Medium" panose="00000600000000000000" pitchFamily="2" charset="-122"/>
                <a:ea typeface="HarmonyOS Sans SC Medium" panose="00000600000000000000" pitchFamily="2" charset="-122"/>
              </a:rPr>
              <a:t>？</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TinyXML-2 </a:t>
            </a:r>
            <a:r>
              <a:rPr lang="zh-CN" altLang="en-US" dirty="0">
                <a:latin typeface="HarmonyOS Sans SC Medium" panose="00000600000000000000" pitchFamily="2" charset="-122"/>
                <a:ea typeface="HarmonyOS Sans SC Medium" panose="00000600000000000000" pitchFamily="2" charset="-122"/>
              </a:rPr>
              <a:t>完成了集成式的</a:t>
            </a:r>
            <a:r>
              <a:rPr lang="en-US" altLang="zh-CN" dirty="0">
                <a:latin typeface="HarmonyOS Sans SC Medium" panose="00000600000000000000" pitchFamily="2" charset="-122"/>
                <a:ea typeface="HarmonyOS Sans SC Medium" panose="00000600000000000000" pitchFamily="2" charset="-122"/>
              </a:rPr>
              <a:t>C++</a:t>
            </a:r>
            <a:r>
              <a:rPr lang="zh-CN" altLang="en-US" dirty="0">
                <a:latin typeface="HarmonyOS Sans SC Medium" panose="00000600000000000000" pitchFamily="2" charset="-122"/>
                <a:ea typeface="HarmonyOS Sans SC Medium" panose="00000600000000000000" pitchFamily="2" charset="-122"/>
              </a:rPr>
              <a:t>对象</a:t>
            </a:r>
            <a:r>
              <a:rPr lang="en-US" altLang="zh-CN" dirty="0">
                <a:latin typeface="HarmonyOS Sans SC Medium" panose="00000600000000000000" pitchFamily="2" charset="-122"/>
                <a:ea typeface="HarmonyOS Sans SC Medium" panose="00000600000000000000" pitchFamily="2" charset="-122"/>
              </a:rPr>
              <a:t>&amp;XML</a:t>
            </a:r>
            <a:r>
              <a:rPr lang="zh-CN" altLang="en-US" dirty="0">
                <a:latin typeface="HarmonyOS Sans SC Medium" panose="00000600000000000000" pitchFamily="2" charset="-122"/>
                <a:ea typeface="HarmonyOS Sans SC Medium" panose="00000600000000000000" pitchFamily="2" charset="-122"/>
              </a:rPr>
              <a:t>文件的</a:t>
            </a:r>
            <a:r>
              <a:rPr lang="zh-CN" altLang="en-US" b="1" dirty="0">
                <a:solidFill>
                  <a:srgbClr val="C00000"/>
                </a:solidFill>
                <a:latin typeface="HarmonyOS Sans SC Medium" panose="00000600000000000000" pitchFamily="2" charset="-122"/>
                <a:ea typeface="HarmonyOS Sans SC Medium" panose="00000600000000000000" pitchFamily="2" charset="-122"/>
              </a:rPr>
              <a:t>双向互转</a:t>
            </a:r>
            <a:r>
              <a:rPr lang="zh-CN" altLang="en-US" dirty="0">
                <a:latin typeface="HarmonyOS Sans SC Medium" panose="00000600000000000000" pitchFamily="2" charset="-122"/>
                <a:ea typeface="HarmonyOS Sans SC Medium" panose="00000600000000000000" pitchFamily="2" charset="-122"/>
              </a:rPr>
              <a:t>，通过类多态可以在</a:t>
            </a:r>
            <a:r>
              <a:rPr lang="en-US" altLang="zh-CN" dirty="0">
                <a:latin typeface="HarmonyOS Sans SC Medium" panose="00000600000000000000" pitchFamily="2" charset="-122"/>
                <a:ea typeface="HarmonyOS Sans SC Medium" panose="00000600000000000000" pitchFamily="2" charset="-122"/>
              </a:rPr>
              <a:t>C++</a:t>
            </a:r>
            <a:r>
              <a:rPr lang="zh-CN" altLang="en-US" dirty="0">
                <a:latin typeface="HarmonyOS Sans SC Medium" panose="00000600000000000000" pitchFamily="2" charset="-122"/>
                <a:ea typeface="HarmonyOS Sans SC Medium" panose="00000600000000000000" pitchFamily="2" charset="-122"/>
              </a:rPr>
              <a:t>框架内轻松完成</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文件的编辑。</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dirty="0">
                <a:latin typeface="HarmonyOS Sans SC Medium" panose="00000600000000000000" pitchFamily="2" charset="-122"/>
                <a:ea typeface="HarmonyOS Sans SC Medium" panose="00000600000000000000" pitchFamily="2" charset="-122"/>
              </a:rPr>
              <a:t>TinyXML-2</a:t>
            </a:r>
            <a:r>
              <a:rPr lang="zh-CN" altLang="en-US" dirty="0">
                <a:latin typeface="HarmonyOS Sans SC Medium" panose="00000600000000000000" pitchFamily="2" charset="-122"/>
                <a:ea typeface="HarmonyOS Sans SC Medium" panose="00000600000000000000" pitchFamily="2" charset="-122"/>
              </a:rPr>
              <a:t>具有</a:t>
            </a:r>
            <a:r>
              <a:rPr lang="zh-CN" altLang="en-US" b="1" dirty="0">
                <a:solidFill>
                  <a:srgbClr val="C00000"/>
                </a:solidFill>
                <a:latin typeface="HarmonyOS Sans SC Medium" panose="00000600000000000000" pitchFamily="2" charset="-122"/>
                <a:ea typeface="HarmonyOS Sans SC Medium" panose="00000600000000000000" pitchFamily="2" charset="-122"/>
              </a:rPr>
              <a:t>简单性、清晰性、普遍性</a:t>
            </a:r>
            <a:r>
              <a:rPr lang="zh-CN" altLang="en-US" dirty="0">
                <a:latin typeface="HarmonyOS Sans SC Medium" panose="00000600000000000000" pitchFamily="2" charset="-122"/>
                <a:ea typeface="HarmonyOS Sans SC Medium" panose="00000600000000000000" pitchFamily="2" charset="-122"/>
              </a:rPr>
              <a:t>的</a:t>
            </a:r>
            <a:r>
              <a:rPr lang="en-US" altLang="zh-CN" dirty="0">
                <a:latin typeface="HarmonyOS Sans SC Medium" panose="00000600000000000000" pitchFamily="2" charset="-122"/>
                <a:ea typeface="HarmonyOS Sans SC Medium" panose="00000600000000000000" pitchFamily="2" charset="-122"/>
              </a:rPr>
              <a:t>OOP</a:t>
            </a:r>
            <a:r>
              <a:rPr lang="zh-CN" altLang="en-US" dirty="0">
                <a:latin typeface="HarmonyOS Sans SC Medium" panose="00000600000000000000" pitchFamily="2" charset="-122"/>
                <a:ea typeface="HarmonyOS Sans SC Medium" panose="00000600000000000000" pitchFamily="2" charset="-122"/>
              </a:rPr>
              <a:t>设计特点。可适用于普遍</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的解析、编辑，且仅需数行代码即可完成，在仅有两个文件的前提下完成了大部分需要的功能并实现了高效的内存管理。使用</a:t>
            </a:r>
            <a:r>
              <a:rPr lang="zh-CN" altLang="en-US" b="1" dirty="0">
                <a:solidFill>
                  <a:srgbClr val="C00000"/>
                </a:solidFill>
                <a:latin typeface="HarmonyOS Sans SC Medium" panose="00000600000000000000" pitchFamily="2" charset="-122"/>
                <a:ea typeface="HarmonyOS Sans SC Medium" panose="00000600000000000000" pitchFamily="2" charset="-122"/>
              </a:rPr>
              <a:t>模板模式</a:t>
            </a:r>
            <a:r>
              <a:rPr lang="zh-CN" altLang="en-US" dirty="0">
                <a:latin typeface="HarmonyOS Sans SC Medium" panose="00000600000000000000" pitchFamily="2" charset="-122"/>
                <a:ea typeface="HarmonyOS Sans SC Medium" panose="00000600000000000000" pitchFamily="2" charset="-122"/>
              </a:rPr>
              <a:t>，基于</a:t>
            </a:r>
            <a:r>
              <a:rPr lang="en-US" altLang="zh-CN" dirty="0" err="1">
                <a:latin typeface="HarmonyOS Sans SC Medium" panose="00000600000000000000" pitchFamily="2" charset="-122"/>
                <a:ea typeface="HarmonyOS Sans SC Medium" panose="00000600000000000000" pitchFamily="2" charset="-122"/>
              </a:rPr>
              <a:t>XMLNode</a:t>
            </a:r>
            <a:r>
              <a:rPr lang="zh-CN" altLang="en-US" dirty="0">
                <a:latin typeface="HarmonyOS Sans SC Medium" panose="00000600000000000000" pitchFamily="2" charset="-122"/>
                <a:ea typeface="HarmonyOS Sans SC Medium" panose="00000600000000000000" pitchFamily="2" charset="-122"/>
              </a:rPr>
              <a:t>派生出不同类型的节点并按需实现不同接口。注释简明且易于维护。</a:t>
            </a:r>
            <a:endParaRPr lang="en-US" altLang="zh-CN" dirty="0">
              <a:latin typeface="HarmonyOS Sans SC Medium" panose="00000600000000000000" pitchFamily="2" charset="-122"/>
              <a:ea typeface="HarmonyOS Sans SC Medium" panose="00000600000000000000" pitchFamily="2" charset="-122"/>
            </a:endParaRPr>
          </a:p>
        </p:txBody>
      </p:sp>
      <p:sp>
        <p:nvSpPr>
          <p:cNvPr id="3" name="矩形: 圆角 2">
            <a:extLst>
              <a:ext uri="{FF2B5EF4-FFF2-40B4-BE49-F238E27FC236}">
                <a16:creationId xmlns:a16="http://schemas.microsoft.com/office/drawing/2014/main" id="{8F555272-F588-FEE6-96D9-5B1A07A70C7B}"/>
              </a:ext>
            </a:extLst>
          </p:cNvPr>
          <p:cNvSpPr/>
          <p:nvPr/>
        </p:nvSpPr>
        <p:spPr>
          <a:xfrm>
            <a:off x="6375117" y="3266967"/>
            <a:ext cx="1099335" cy="47261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XMLNODE</a:t>
            </a:r>
            <a:endParaRPr lang="zh-CN" altLang="en-US" dirty="0"/>
          </a:p>
        </p:txBody>
      </p:sp>
      <p:sp>
        <p:nvSpPr>
          <p:cNvPr id="7" name="矩形: 圆角 6">
            <a:extLst>
              <a:ext uri="{FF2B5EF4-FFF2-40B4-BE49-F238E27FC236}">
                <a16:creationId xmlns:a16="http://schemas.microsoft.com/office/drawing/2014/main" id="{0ECF0BAD-55FE-F66B-1BCF-BCCDE7C44852}"/>
              </a:ext>
            </a:extLst>
          </p:cNvPr>
          <p:cNvSpPr/>
          <p:nvPr/>
        </p:nvSpPr>
        <p:spPr>
          <a:xfrm>
            <a:off x="8058363" y="1858767"/>
            <a:ext cx="1774006" cy="4726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XMLCOMMENT</a:t>
            </a:r>
            <a:endParaRPr lang="zh-CN" altLang="en-US" dirty="0"/>
          </a:p>
        </p:txBody>
      </p:sp>
      <p:sp>
        <p:nvSpPr>
          <p:cNvPr id="8" name="矩形: 圆角 7">
            <a:extLst>
              <a:ext uri="{FF2B5EF4-FFF2-40B4-BE49-F238E27FC236}">
                <a16:creationId xmlns:a16="http://schemas.microsoft.com/office/drawing/2014/main" id="{4F4947BC-7817-D9AC-345C-72B67A124E47}"/>
              </a:ext>
            </a:extLst>
          </p:cNvPr>
          <p:cNvSpPr/>
          <p:nvPr/>
        </p:nvSpPr>
        <p:spPr>
          <a:xfrm>
            <a:off x="8056656" y="2562867"/>
            <a:ext cx="1775713" cy="4726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XMLELEMENT</a:t>
            </a:r>
            <a:endParaRPr lang="zh-CN" altLang="en-US" dirty="0"/>
          </a:p>
        </p:txBody>
      </p:sp>
      <p:sp>
        <p:nvSpPr>
          <p:cNvPr id="10" name="矩形: 圆角 9">
            <a:extLst>
              <a:ext uri="{FF2B5EF4-FFF2-40B4-BE49-F238E27FC236}">
                <a16:creationId xmlns:a16="http://schemas.microsoft.com/office/drawing/2014/main" id="{518C9D23-1B98-7722-1324-B122C24DAC63}"/>
              </a:ext>
            </a:extLst>
          </p:cNvPr>
          <p:cNvSpPr/>
          <p:nvPr/>
        </p:nvSpPr>
        <p:spPr>
          <a:xfrm>
            <a:off x="8056655" y="3266967"/>
            <a:ext cx="1775714" cy="4726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XMLTEXT</a:t>
            </a:r>
            <a:endParaRPr lang="zh-CN" altLang="en-US" dirty="0"/>
          </a:p>
        </p:txBody>
      </p:sp>
      <p:sp>
        <p:nvSpPr>
          <p:cNvPr id="12" name="矩形: 圆角 11">
            <a:extLst>
              <a:ext uri="{FF2B5EF4-FFF2-40B4-BE49-F238E27FC236}">
                <a16:creationId xmlns:a16="http://schemas.microsoft.com/office/drawing/2014/main" id="{9E9E0898-81C2-B9B2-D1DC-967812C3833C}"/>
              </a:ext>
            </a:extLst>
          </p:cNvPr>
          <p:cNvSpPr/>
          <p:nvPr/>
        </p:nvSpPr>
        <p:spPr>
          <a:xfrm>
            <a:off x="8056655" y="3971067"/>
            <a:ext cx="1775714" cy="4726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XMLDECLARATION</a:t>
            </a:r>
            <a:endParaRPr lang="zh-CN" altLang="en-US" dirty="0"/>
          </a:p>
        </p:txBody>
      </p:sp>
      <p:sp>
        <p:nvSpPr>
          <p:cNvPr id="14" name="矩形: 圆角 13">
            <a:extLst>
              <a:ext uri="{FF2B5EF4-FFF2-40B4-BE49-F238E27FC236}">
                <a16:creationId xmlns:a16="http://schemas.microsoft.com/office/drawing/2014/main" id="{D3835CBF-683E-EA99-76C3-6CC781300F94}"/>
              </a:ext>
            </a:extLst>
          </p:cNvPr>
          <p:cNvSpPr/>
          <p:nvPr/>
        </p:nvSpPr>
        <p:spPr>
          <a:xfrm>
            <a:off x="8056654" y="4675167"/>
            <a:ext cx="1774006" cy="4726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XMLUNKNOWN</a:t>
            </a:r>
            <a:endParaRPr lang="zh-CN" altLang="en-US" dirty="0"/>
          </a:p>
        </p:txBody>
      </p:sp>
      <p:sp>
        <p:nvSpPr>
          <p:cNvPr id="15" name="矩形: 圆角 14">
            <a:extLst>
              <a:ext uri="{FF2B5EF4-FFF2-40B4-BE49-F238E27FC236}">
                <a16:creationId xmlns:a16="http://schemas.microsoft.com/office/drawing/2014/main" id="{0FDCB895-77BD-3A2A-2FF9-1DE5CDADBFC9}"/>
              </a:ext>
            </a:extLst>
          </p:cNvPr>
          <p:cNvSpPr/>
          <p:nvPr/>
        </p:nvSpPr>
        <p:spPr>
          <a:xfrm>
            <a:off x="10214229" y="3266966"/>
            <a:ext cx="1585641" cy="47261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XMLDOCUMENT</a:t>
            </a:r>
            <a:endParaRPr lang="zh-CN" altLang="en-US" dirty="0"/>
          </a:p>
        </p:txBody>
      </p:sp>
      <p:sp>
        <p:nvSpPr>
          <p:cNvPr id="16" name="文本框 15">
            <a:extLst>
              <a:ext uri="{FF2B5EF4-FFF2-40B4-BE49-F238E27FC236}">
                <a16:creationId xmlns:a16="http://schemas.microsoft.com/office/drawing/2014/main" id="{82F39988-79EC-4EAB-2464-A84FBD6CF6B6}"/>
              </a:ext>
            </a:extLst>
          </p:cNvPr>
          <p:cNvSpPr txBox="1"/>
          <p:nvPr/>
        </p:nvSpPr>
        <p:spPr>
          <a:xfrm>
            <a:off x="6338726" y="3739577"/>
            <a:ext cx="1172116" cy="830997"/>
          </a:xfrm>
          <a:prstGeom prst="rect">
            <a:avLst/>
          </a:prstGeom>
          <a:noFill/>
        </p:spPr>
        <p:txBody>
          <a:bodyPr wrap="none" rtlCol="0">
            <a:spAutoFit/>
          </a:bodyPr>
          <a:lstStyle/>
          <a:p>
            <a:pPr algn="ctr"/>
            <a:r>
              <a:rPr lang="en-US" altLang="zh-CN" sz="1200" dirty="0"/>
              <a:t>&lt;category&gt;</a:t>
            </a:r>
          </a:p>
          <a:p>
            <a:pPr algn="ctr"/>
            <a:r>
              <a:rPr lang="en-US" altLang="zh-CN" sz="1200" dirty="0"/>
              <a:t>TEXT</a:t>
            </a:r>
          </a:p>
          <a:p>
            <a:pPr algn="ctr"/>
            <a:r>
              <a:rPr lang="en-US" altLang="zh-CN" sz="1200" dirty="0"/>
              <a:t>&lt;!==comment==&gt;</a:t>
            </a:r>
          </a:p>
          <a:p>
            <a:pPr algn="ctr"/>
            <a:r>
              <a:rPr lang="en-US" altLang="zh-CN" sz="1200" dirty="0"/>
              <a:t>&lt;?declaration?&gt;</a:t>
            </a:r>
            <a:endParaRPr lang="zh-CN" altLang="en-US" sz="1200" dirty="0"/>
          </a:p>
        </p:txBody>
      </p:sp>
      <p:sp>
        <p:nvSpPr>
          <p:cNvPr id="17" name="文本框 16">
            <a:extLst>
              <a:ext uri="{FF2B5EF4-FFF2-40B4-BE49-F238E27FC236}">
                <a16:creationId xmlns:a16="http://schemas.microsoft.com/office/drawing/2014/main" id="{F10F92C0-23E6-3E18-37BF-3C445DEB8BEF}"/>
              </a:ext>
            </a:extLst>
          </p:cNvPr>
          <p:cNvSpPr txBox="1"/>
          <p:nvPr/>
        </p:nvSpPr>
        <p:spPr>
          <a:xfrm>
            <a:off x="8537841" y="3001662"/>
            <a:ext cx="811632" cy="276999"/>
          </a:xfrm>
          <a:prstGeom prst="rect">
            <a:avLst/>
          </a:prstGeom>
          <a:noFill/>
        </p:spPr>
        <p:txBody>
          <a:bodyPr wrap="none" rtlCol="0">
            <a:spAutoFit/>
          </a:bodyPr>
          <a:lstStyle/>
          <a:p>
            <a:pPr algn="ctr"/>
            <a:r>
              <a:rPr lang="en-US" altLang="zh-CN" sz="1200" dirty="0"/>
              <a:t>&lt;category&gt;</a:t>
            </a:r>
          </a:p>
        </p:txBody>
      </p:sp>
      <p:sp>
        <p:nvSpPr>
          <p:cNvPr id="18" name="文本框 17">
            <a:extLst>
              <a:ext uri="{FF2B5EF4-FFF2-40B4-BE49-F238E27FC236}">
                <a16:creationId xmlns:a16="http://schemas.microsoft.com/office/drawing/2014/main" id="{E7FC099F-3E9E-8D09-5B52-732F4253CC03}"/>
              </a:ext>
            </a:extLst>
          </p:cNvPr>
          <p:cNvSpPr txBox="1"/>
          <p:nvPr/>
        </p:nvSpPr>
        <p:spPr>
          <a:xfrm>
            <a:off x="8715357" y="3716823"/>
            <a:ext cx="456600" cy="276999"/>
          </a:xfrm>
          <a:prstGeom prst="rect">
            <a:avLst/>
          </a:prstGeom>
          <a:noFill/>
        </p:spPr>
        <p:txBody>
          <a:bodyPr wrap="none" rtlCol="0">
            <a:spAutoFit/>
          </a:bodyPr>
          <a:lstStyle/>
          <a:p>
            <a:pPr algn="ctr"/>
            <a:r>
              <a:rPr lang="en-US" altLang="zh-CN" sz="1200" dirty="0"/>
              <a:t>TEXT</a:t>
            </a:r>
          </a:p>
        </p:txBody>
      </p:sp>
      <p:sp>
        <p:nvSpPr>
          <p:cNvPr id="19" name="文本框 18">
            <a:extLst>
              <a:ext uri="{FF2B5EF4-FFF2-40B4-BE49-F238E27FC236}">
                <a16:creationId xmlns:a16="http://schemas.microsoft.com/office/drawing/2014/main" id="{CEC787EE-5F6A-3B79-2018-6538AB9235C4}"/>
              </a:ext>
            </a:extLst>
          </p:cNvPr>
          <p:cNvSpPr txBox="1"/>
          <p:nvPr/>
        </p:nvSpPr>
        <p:spPr>
          <a:xfrm>
            <a:off x="8357599" y="2302738"/>
            <a:ext cx="1172116" cy="276999"/>
          </a:xfrm>
          <a:prstGeom prst="rect">
            <a:avLst/>
          </a:prstGeom>
          <a:noFill/>
        </p:spPr>
        <p:txBody>
          <a:bodyPr wrap="none" rtlCol="0">
            <a:spAutoFit/>
          </a:bodyPr>
          <a:lstStyle/>
          <a:p>
            <a:pPr algn="ctr"/>
            <a:r>
              <a:rPr lang="en-US" altLang="zh-CN" sz="1200" dirty="0"/>
              <a:t>&lt;!==comment==&gt;</a:t>
            </a:r>
          </a:p>
        </p:txBody>
      </p:sp>
      <p:sp>
        <p:nvSpPr>
          <p:cNvPr id="20" name="文本框 19">
            <a:extLst>
              <a:ext uri="{FF2B5EF4-FFF2-40B4-BE49-F238E27FC236}">
                <a16:creationId xmlns:a16="http://schemas.microsoft.com/office/drawing/2014/main" id="{9E8C1C7D-C4C3-83FC-D2FF-11772BBCE908}"/>
              </a:ext>
            </a:extLst>
          </p:cNvPr>
          <p:cNvSpPr txBox="1"/>
          <p:nvPr/>
        </p:nvSpPr>
        <p:spPr>
          <a:xfrm>
            <a:off x="8412903" y="4420492"/>
            <a:ext cx="1061508" cy="276999"/>
          </a:xfrm>
          <a:prstGeom prst="rect">
            <a:avLst/>
          </a:prstGeom>
          <a:noFill/>
        </p:spPr>
        <p:txBody>
          <a:bodyPr wrap="none" rtlCol="0">
            <a:spAutoFit/>
          </a:bodyPr>
          <a:lstStyle/>
          <a:p>
            <a:pPr algn="ctr"/>
            <a:r>
              <a:rPr lang="en-US" altLang="zh-CN" sz="1200" dirty="0"/>
              <a:t>&lt;?declaration?&gt;</a:t>
            </a:r>
            <a:endParaRPr lang="zh-CN" altLang="en-US" sz="1200" dirty="0"/>
          </a:p>
        </p:txBody>
      </p:sp>
      <p:sp>
        <p:nvSpPr>
          <p:cNvPr id="21" name="文本框 20">
            <a:extLst>
              <a:ext uri="{FF2B5EF4-FFF2-40B4-BE49-F238E27FC236}">
                <a16:creationId xmlns:a16="http://schemas.microsoft.com/office/drawing/2014/main" id="{8BCCF752-3E0A-0205-4937-B05D10444F9D}"/>
              </a:ext>
            </a:extLst>
          </p:cNvPr>
          <p:cNvSpPr txBox="1"/>
          <p:nvPr/>
        </p:nvSpPr>
        <p:spPr>
          <a:xfrm>
            <a:off x="10491071" y="3739577"/>
            <a:ext cx="1061509" cy="830997"/>
          </a:xfrm>
          <a:prstGeom prst="rect">
            <a:avLst/>
          </a:prstGeom>
          <a:noFill/>
        </p:spPr>
        <p:txBody>
          <a:bodyPr wrap="none" rtlCol="0">
            <a:spAutoFit/>
          </a:bodyPr>
          <a:lstStyle/>
          <a:p>
            <a:r>
              <a:rPr lang="en-US" altLang="zh-CN" sz="1200" dirty="0"/>
              <a:t>&lt;?declaration?&gt;</a:t>
            </a:r>
          </a:p>
          <a:p>
            <a:r>
              <a:rPr lang="en-US" altLang="zh-CN" sz="1200" dirty="0"/>
              <a:t>&lt;category&gt;</a:t>
            </a:r>
          </a:p>
          <a:p>
            <a:pPr algn="ctr"/>
            <a:r>
              <a:rPr lang="en-US" altLang="zh-CN" sz="1200" dirty="0"/>
              <a:t>…..</a:t>
            </a:r>
          </a:p>
          <a:p>
            <a:r>
              <a:rPr lang="en-US" altLang="zh-CN" sz="1200" dirty="0"/>
              <a:t>&lt;\category&gt;</a:t>
            </a:r>
            <a:endParaRPr lang="zh-CN" altLang="en-US" sz="1200" dirty="0"/>
          </a:p>
        </p:txBody>
      </p:sp>
      <p:cxnSp>
        <p:nvCxnSpPr>
          <p:cNvPr id="23" name="直接连接符 22">
            <a:extLst>
              <a:ext uri="{FF2B5EF4-FFF2-40B4-BE49-F238E27FC236}">
                <a16:creationId xmlns:a16="http://schemas.microsoft.com/office/drawing/2014/main" id="{B0F07C35-63EF-0CE0-A3BD-B33F90136603}"/>
              </a:ext>
            </a:extLst>
          </p:cNvPr>
          <p:cNvCxnSpPr>
            <a:stCxn id="3" idx="3"/>
            <a:endCxn id="10" idx="1"/>
          </p:cNvCxnSpPr>
          <p:nvPr/>
        </p:nvCxnSpPr>
        <p:spPr>
          <a:xfrm>
            <a:off x="7474452" y="3503273"/>
            <a:ext cx="582203" cy="0"/>
          </a:xfrm>
          <a:prstGeom prst="line">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F0C9569-EAA2-ECBF-C062-CDFFD1C1193A}"/>
              </a:ext>
            </a:extLst>
          </p:cNvPr>
          <p:cNvCxnSpPr>
            <a:cxnSpLocks/>
            <a:endCxn id="15" idx="1"/>
          </p:cNvCxnSpPr>
          <p:nvPr/>
        </p:nvCxnSpPr>
        <p:spPr>
          <a:xfrm flipV="1">
            <a:off x="9830660" y="3503272"/>
            <a:ext cx="383569" cy="1"/>
          </a:xfrm>
          <a:prstGeom prst="line">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A5D7954-7C2F-464F-061D-BB35B981D197}"/>
              </a:ext>
            </a:extLst>
          </p:cNvPr>
          <p:cNvCxnSpPr>
            <a:stCxn id="16" idx="2"/>
          </p:cNvCxnSpPr>
          <p:nvPr/>
        </p:nvCxnSpPr>
        <p:spPr>
          <a:xfrm>
            <a:off x="6924784" y="4570574"/>
            <a:ext cx="5135" cy="4843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4A4D5B0-1169-EB13-2FB5-BFD1B271FF58}"/>
              </a:ext>
            </a:extLst>
          </p:cNvPr>
          <p:cNvSpPr txBox="1"/>
          <p:nvPr/>
        </p:nvSpPr>
        <p:spPr>
          <a:xfrm>
            <a:off x="6139954" y="5083660"/>
            <a:ext cx="1569660" cy="646331"/>
          </a:xfrm>
          <a:prstGeom prst="rect">
            <a:avLst/>
          </a:prstGeom>
          <a:noFill/>
        </p:spPr>
        <p:txBody>
          <a:bodyPr wrap="none" rtlCol="0">
            <a:spAutoFit/>
          </a:bodyPr>
          <a:lstStyle/>
          <a:p>
            <a:pPr algn="ctr"/>
            <a:r>
              <a:rPr lang="en-US" altLang="zh-CN" dirty="0">
                <a:solidFill>
                  <a:srgbClr val="00B0F0"/>
                </a:solidFill>
                <a:latin typeface="HarmonyOS Sans SC Medium" panose="00000600000000000000" pitchFamily="2" charset="-122"/>
                <a:ea typeface="HarmonyOS Sans SC Medium" panose="00000600000000000000" pitchFamily="2" charset="-122"/>
              </a:rPr>
              <a:t>Parent/Child</a:t>
            </a:r>
          </a:p>
          <a:p>
            <a:pPr algn="ctr"/>
            <a:r>
              <a:rPr lang="zh-CN" altLang="en-US" dirty="0">
                <a:solidFill>
                  <a:srgbClr val="00B0F0"/>
                </a:solidFill>
                <a:latin typeface="HarmonyOS Sans SC Medium" panose="00000600000000000000" pitchFamily="2" charset="-122"/>
                <a:ea typeface="HarmonyOS Sans SC Medium" panose="00000600000000000000" pitchFamily="2" charset="-122"/>
              </a:rPr>
              <a:t>存储结构信息</a:t>
            </a:r>
          </a:p>
        </p:txBody>
      </p:sp>
      <p:cxnSp>
        <p:nvCxnSpPr>
          <p:cNvPr id="29" name="直接箭头连接符 28">
            <a:extLst>
              <a:ext uri="{FF2B5EF4-FFF2-40B4-BE49-F238E27FC236}">
                <a16:creationId xmlns:a16="http://schemas.microsoft.com/office/drawing/2014/main" id="{A6E66C0A-F738-EFDD-19CB-A9F5753EFBCF}"/>
              </a:ext>
            </a:extLst>
          </p:cNvPr>
          <p:cNvCxnSpPr/>
          <p:nvPr/>
        </p:nvCxnSpPr>
        <p:spPr>
          <a:xfrm>
            <a:off x="8921396" y="5144843"/>
            <a:ext cx="5135" cy="48431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73693D2-7504-A654-CE0F-24860677691D}"/>
              </a:ext>
            </a:extLst>
          </p:cNvPr>
          <p:cNvSpPr txBox="1"/>
          <p:nvPr/>
        </p:nvSpPr>
        <p:spPr>
          <a:xfrm>
            <a:off x="7097838" y="5657929"/>
            <a:ext cx="3647152" cy="923330"/>
          </a:xfrm>
          <a:prstGeom prst="rect">
            <a:avLst/>
          </a:prstGeom>
          <a:noFill/>
        </p:spPr>
        <p:txBody>
          <a:bodyPr wrap="none" rtlCol="0">
            <a:spAutoFit/>
          </a:bodyPr>
          <a:lstStyle/>
          <a:p>
            <a:pPr algn="ctr"/>
            <a:r>
              <a:rPr lang="zh-CN" altLang="en-US" dirty="0">
                <a:solidFill>
                  <a:srgbClr val="0070C0"/>
                </a:solidFill>
                <a:latin typeface="HarmonyOS Sans SC Medium" panose="00000600000000000000" pitchFamily="2" charset="-122"/>
                <a:ea typeface="HarmonyOS Sans SC Medium" panose="00000600000000000000" pitchFamily="2" charset="-122"/>
              </a:rPr>
              <a:t>派生为不同类别</a:t>
            </a:r>
            <a:endParaRPr lang="en-US" altLang="zh-CN" dirty="0">
              <a:solidFill>
                <a:srgbClr val="0070C0"/>
              </a:solidFill>
              <a:latin typeface="HarmonyOS Sans SC Medium" panose="00000600000000000000" pitchFamily="2" charset="-122"/>
              <a:ea typeface="HarmonyOS Sans SC Medium" panose="00000600000000000000" pitchFamily="2" charset="-122"/>
            </a:endParaRPr>
          </a:p>
          <a:p>
            <a:pPr algn="ctr"/>
            <a:r>
              <a:rPr lang="zh-CN" altLang="en-US" dirty="0">
                <a:solidFill>
                  <a:srgbClr val="0070C0"/>
                </a:solidFill>
                <a:latin typeface="HarmonyOS Sans SC Medium" panose="00000600000000000000" pitchFamily="2" charset="-122"/>
                <a:ea typeface="HarmonyOS Sans SC Medium" panose="00000600000000000000" pitchFamily="2" charset="-122"/>
              </a:rPr>
              <a:t>实现</a:t>
            </a:r>
            <a:r>
              <a:rPr lang="zh-CN" altLang="en-US" b="1" dirty="0">
                <a:solidFill>
                  <a:srgbClr val="0070C0"/>
                </a:solidFill>
                <a:latin typeface="HarmonyOS Sans SC Medium" panose="00000600000000000000" pitchFamily="2" charset="-122"/>
                <a:ea typeface="HarmonyOS Sans SC Medium" panose="00000600000000000000" pitchFamily="2" charset="-122"/>
              </a:rPr>
              <a:t>多态</a:t>
            </a:r>
            <a:endParaRPr lang="en-US" altLang="zh-CN" b="1" dirty="0">
              <a:solidFill>
                <a:srgbClr val="0070C0"/>
              </a:solidFill>
              <a:latin typeface="HarmonyOS Sans SC Medium" panose="00000600000000000000" pitchFamily="2" charset="-122"/>
              <a:ea typeface="HarmonyOS Sans SC Medium" panose="00000600000000000000" pitchFamily="2" charset="-122"/>
            </a:endParaRPr>
          </a:p>
          <a:p>
            <a:pPr algn="ctr"/>
            <a:r>
              <a:rPr lang="zh-CN" altLang="en-US" dirty="0">
                <a:solidFill>
                  <a:srgbClr val="0070C0"/>
                </a:solidFill>
                <a:latin typeface="HarmonyOS Sans SC Medium" panose="00000600000000000000" pitchFamily="2" charset="-122"/>
                <a:ea typeface="HarmonyOS Sans SC Medium" panose="00000600000000000000" pitchFamily="2" charset="-122"/>
              </a:rPr>
              <a:t>提供不同类型节点操作的不同功能</a:t>
            </a:r>
          </a:p>
        </p:txBody>
      </p:sp>
      <p:cxnSp>
        <p:nvCxnSpPr>
          <p:cNvPr id="34" name="直接连接符 33">
            <a:extLst>
              <a:ext uri="{FF2B5EF4-FFF2-40B4-BE49-F238E27FC236}">
                <a16:creationId xmlns:a16="http://schemas.microsoft.com/office/drawing/2014/main" id="{5F388E92-189A-208B-9455-29D201A96F84}"/>
              </a:ext>
            </a:extLst>
          </p:cNvPr>
          <p:cNvCxnSpPr>
            <a:cxnSpLocks/>
          </p:cNvCxnSpPr>
          <p:nvPr/>
        </p:nvCxnSpPr>
        <p:spPr>
          <a:xfrm flipV="1">
            <a:off x="11007050" y="2835667"/>
            <a:ext cx="0" cy="431299"/>
          </a:xfrm>
          <a:prstGeom prst="line">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7B5FB826-0C64-AC10-7666-BF3E5E65B153}"/>
              </a:ext>
            </a:extLst>
          </p:cNvPr>
          <p:cNvSpPr/>
          <p:nvPr/>
        </p:nvSpPr>
        <p:spPr>
          <a:xfrm>
            <a:off x="10225699" y="2363056"/>
            <a:ext cx="1585641" cy="47261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XMLPRINT</a:t>
            </a:r>
            <a:endParaRPr lang="zh-CN" altLang="en-US" dirty="0"/>
          </a:p>
        </p:txBody>
      </p:sp>
      <p:cxnSp>
        <p:nvCxnSpPr>
          <p:cNvPr id="37" name="直接箭头连接符 36">
            <a:extLst>
              <a:ext uri="{FF2B5EF4-FFF2-40B4-BE49-F238E27FC236}">
                <a16:creationId xmlns:a16="http://schemas.microsoft.com/office/drawing/2014/main" id="{3FEE76F9-3EB2-DD31-16DC-0E3A276DD4B4}"/>
              </a:ext>
            </a:extLst>
          </p:cNvPr>
          <p:cNvCxnSpPr/>
          <p:nvPr/>
        </p:nvCxnSpPr>
        <p:spPr>
          <a:xfrm>
            <a:off x="10987685" y="4583385"/>
            <a:ext cx="5135" cy="484311"/>
          </a:xfrm>
          <a:prstGeom prst="straightConnector1">
            <a:avLst/>
          </a:prstGeom>
          <a:ln w="381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EB9B349-1644-BB3D-A3B0-92EE5B7CBD16}"/>
              </a:ext>
            </a:extLst>
          </p:cNvPr>
          <p:cNvSpPr txBox="1"/>
          <p:nvPr/>
        </p:nvSpPr>
        <p:spPr>
          <a:xfrm>
            <a:off x="10001699" y="5096471"/>
            <a:ext cx="1972015" cy="923330"/>
          </a:xfrm>
          <a:prstGeom prst="rect">
            <a:avLst/>
          </a:prstGeom>
          <a:noFill/>
        </p:spPr>
        <p:txBody>
          <a:bodyPr wrap="none" rtlCol="0">
            <a:spAutoFit/>
          </a:bodyPr>
          <a:lstStyle/>
          <a:p>
            <a:pPr algn="ctr"/>
            <a:r>
              <a:rPr lang="en-US" altLang="zh-CN" dirty="0" err="1">
                <a:solidFill>
                  <a:srgbClr val="7030A0"/>
                </a:solidFill>
                <a:latin typeface="HarmonyOS Sans SC Medium" panose="00000600000000000000" pitchFamily="2" charset="-122"/>
                <a:ea typeface="HarmonyOS Sans SC Medium" panose="00000600000000000000" pitchFamily="2" charset="-122"/>
              </a:rPr>
              <a:t>Savefile</a:t>
            </a:r>
            <a:r>
              <a:rPr lang="en-US" altLang="zh-CN" dirty="0">
                <a:solidFill>
                  <a:srgbClr val="7030A0"/>
                </a:solidFill>
                <a:latin typeface="HarmonyOS Sans SC Medium" panose="00000600000000000000" pitchFamily="2" charset="-122"/>
                <a:ea typeface="HarmonyOS Sans SC Medium" panose="00000600000000000000" pitchFamily="2" charset="-122"/>
              </a:rPr>
              <a:t>/</a:t>
            </a:r>
            <a:r>
              <a:rPr lang="en-US" altLang="zh-CN" dirty="0" err="1">
                <a:solidFill>
                  <a:srgbClr val="7030A0"/>
                </a:solidFill>
                <a:latin typeface="HarmonyOS Sans SC Medium" panose="00000600000000000000" pitchFamily="2" charset="-122"/>
                <a:ea typeface="HarmonyOS Sans SC Medium" panose="00000600000000000000" pitchFamily="2" charset="-122"/>
              </a:rPr>
              <a:t>Loadfile</a:t>
            </a:r>
            <a:endParaRPr lang="en-US" altLang="zh-CN" dirty="0">
              <a:solidFill>
                <a:srgbClr val="7030A0"/>
              </a:solidFill>
              <a:latin typeface="HarmonyOS Sans SC Medium" panose="00000600000000000000" pitchFamily="2" charset="-122"/>
              <a:ea typeface="HarmonyOS Sans SC Medium" panose="00000600000000000000" pitchFamily="2" charset="-122"/>
            </a:endParaRPr>
          </a:p>
          <a:p>
            <a:pPr algn="ctr"/>
            <a:r>
              <a:rPr lang="zh-CN" altLang="en-US" dirty="0">
                <a:solidFill>
                  <a:srgbClr val="7030A0"/>
                </a:solidFill>
                <a:latin typeface="HarmonyOS Sans SC Medium" panose="00000600000000000000" pitchFamily="2" charset="-122"/>
                <a:ea typeface="HarmonyOS Sans SC Medium" panose="00000600000000000000" pitchFamily="2" charset="-122"/>
              </a:rPr>
              <a:t>提供接口</a:t>
            </a:r>
            <a:endParaRPr lang="en-US" altLang="zh-CN" dirty="0">
              <a:solidFill>
                <a:srgbClr val="7030A0"/>
              </a:solidFill>
              <a:latin typeface="HarmonyOS Sans SC Medium" panose="00000600000000000000" pitchFamily="2" charset="-122"/>
              <a:ea typeface="HarmonyOS Sans SC Medium" panose="00000600000000000000" pitchFamily="2" charset="-122"/>
            </a:endParaRPr>
          </a:p>
          <a:p>
            <a:pPr algn="ctr"/>
            <a:r>
              <a:rPr lang="zh-CN" altLang="en-US" dirty="0">
                <a:solidFill>
                  <a:srgbClr val="7030A0"/>
                </a:solidFill>
                <a:latin typeface="HarmonyOS Sans SC Medium" panose="00000600000000000000" pitchFamily="2" charset="-122"/>
                <a:ea typeface="HarmonyOS Sans SC Medium" panose="00000600000000000000" pitchFamily="2" charset="-122"/>
              </a:rPr>
              <a:t>实现双向互转</a:t>
            </a:r>
          </a:p>
        </p:txBody>
      </p:sp>
    </p:spTree>
    <p:extLst>
      <p:ext uri="{BB962C8B-B14F-4D97-AF65-F5344CB8AC3E}">
        <p14:creationId xmlns:p14="http://schemas.microsoft.com/office/powerpoint/2010/main" val="424946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altLang="zh-CN" sz="4400" dirty="0">
                <a:latin typeface="HarmonyOS Sans SC Medium" panose="00000600000000000000" pitchFamily="2" charset="-122"/>
                <a:ea typeface="HarmonyOS Sans SC Medium" panose="00000600000000000000" pitchFamily="2" charset="-122"/>
              </a:rPr>
              <a:t>TINYXML-2 </a:t>
            </a:r>
            <a:r>
              <a:rPr lang="zh-CN" altLang="en-US" sz="4400" dirty="0">
                <a:latin typeface="HarmonyOS Sans SC Medium" panose="00000600000000000000" pitchFamily="2" charset="-122"/>
                <a:ea typeface="HarmonyOS Sans SC Medium" panose="00000600000000000000" pitchFamily="2" charset="-122"/>
              </a:rPr>
              <a:t>改进空间讨论</a:t>
            </a:r>
            <a:endParaRPr lang="en-US" sz="4400" dirty="0">
              <a:latin typeface="HarmonyOS Sans SC Medium" panose="00000600000000000000" pitchFamily="2" charset="-122"/>
              <a:ea typeface="HarmonyOS Sans SC Medium" panose="00000600000000000000" pitchFamily="2" charset="-122"/>
            </a:endParaRP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TINYXML2 </a:t>
            </a:r>
            <a:r>
              <a:rPr lang="en-US" altLang="zh-CN" dirty="0"/>
              <a:t>ANALYSIS</a:t>
            </a:r>
            <a:endParaRPr lang="en-US" dirty="0"/>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9</a:t>
            </a:fld>
            <a:endParaRPr lang="en-US" dirty="0"/>
          </a:p>
        </p:txBody>
      </p:sp>
      <p:sp>
        <p:nvSpPr>
          <p:cNvPr id="6" name="文本框 5">
            <a:extLst>
              <a:ext uri="{FF2B5EF4-FFF2-40B4-BE49-F238E27FC236}">
                <a16:creationId xmlns:a16="http://schemas.microsoft.com/office/drawing/2014/main" id="{C8FE57FC-0CAC-9B03-419F-411C1A02F78C}"/>
              </a:ext>
            </a:extLst>
          </p:cNvPr>
          <p:cNvSpPr txBox="1"/>
          <p:nvPr/>
        </p:nvSpPr>
        <p:spPr>
          <a:xfrm>
            <a:off x="3174715" y="2666146"/>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4B98618E-C7D8-7071-7826-7B9B6ABACA43}"/>
              </a:ext>
            </a:extLst>
          </p:cNvPr>
          <p:cNvSpPr txBox="1"/>
          <p:nvPr/>
        </p:nvSpPr>
        <p:spPr>
          <a:xfrm>
            <a:off x="1088996" y="1524000"/>
            <a:ext cx="5496739" cy="5261825"/>
          </a:xfrm>
          <a:prstGeom prst="rect">
            <a:avLst/>
          </a:prstGeom>
          <a:noFill/>
        </p:spPr>
        <p:txBody>
          <a:bodyPr wrap="square">
            <a:spAutoFit/>
          </a:bodyPr>
          <a:lstStyle/>
          <a:p>
            <a:pPr>
              <a:lnSpc>
                <a:spcPct val="150000"/>
              </a:lnSpc>
            </a:pPr>
            <a:r>
              <a:rPr lang="en-US" altLang="zh-CN" sz="2800" dirty="0">
                <a:latin typeface="HarmonyOS Sans SC Medium" panose="00000600000000000000" pitchFamily="2" charset="-122"/>
                <a:ea typeface="HarmonyOS Sans SC Medium" panose="00000600000000000000" pitchFamily="2" charset="-122"/>
              </a:rPr>
              <a:t>XML</a:t>
            </a:r>
            <a:r>
              <a:rPr lang="zh-CN" altLang="en-US" sz="2800" dirty="0">
                <a:latin typeface="HarmonyOS Sans SC Medium" panose="00000600000000000000" pitchFamily="2" charset="-122"/>
                <a:ea typeface="HarmonyOS Sans SC Medium" panose="00000600000000000000" pitchFamily="2" charset="-122"/>
              </a:rPr>
              <a:t>节点的插入并不便捷？</a:t>
            </a:r>
            <a:endParaRPr lang="en-US" altLang="zh-CN" sz="2800"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zh-CN" altLang="en-US" dirty="0">
                <a:latin typeface="HarmonyOS Sans SC Medium" panose="00000600000000000000" pitchFamily="2" charset="-122"/>
                <a:ea typeface="HarmonyOS Sans SC Medium" panose="00000600000000000000" pitchFamily="2" charset="-122"/>
              </a:rPr>
              <a:t>在之前给出的样例中不难注意到，</a:t>
            </a:r>
            <a:r>
              <a:rPr lang="en-US" altLang="zh-CN" dirty="0">
                <a:latin typeface="HarmonyOS Sans SC Medium" panose="00000600000000000000" pitchFamily="2" charset="-122"/>
                <a:ea typeface="HarmonyOS Sans SC Medium" panose="00000600000000000000" pitchFamily="2" charset="-122"/>
              </a:rPr>
              <a:t>TINYXML-2</a:t>
            </a:r>
            <a:r>
              <a:rPr lang="zh-CN" altLang="en-US" dirty="0">
                <a:latin typeface="HarmonyOS Sans SC Medium" panose="00000600000000000000" pitchFamily="2" charset="-122"/>
                <a:ea typeface="HarmonyOS Sans SC Medium" panose="00000600000000000000" pitchFamily="2" charset="-122"/>
              </a:rPr>
              <a:t>的</a:t>
            </a:r>
            <a:r>
              <a:rPr lang="en-US" altLang="zh-CN" dirty="0">
                <a:latin typeface="HarmonyOS Sans SC Medium" panose="00000600000000000000" pitchFamily="2" charset="-122"/>
                <a:ea typeface="HarmonyOS Sans SC Medium" panose="00000600000000000000" pitchFamily="2" charset="-122"/>
              </a:rPr>
              <a:t>XML</a:t>
            </a:r>
            <a:r>
              <a:rPr lang="zh-CN" altLang="en-US" dirty="0">
                <a:latin typeface="HarmonyOS Sans SC Medium" panose="00000600000000000000" pitchFamily="2" charset="-122"/>
                <a:ea typeface="HarmonyOS Sans SC Medium" panose="00000600000000000000" pitchFamily="2" charset="-122"/>
              </a:rPr>
              <a:t>节点插入只能通过右图的方式，在获取指向目标节点的指针后，不断通过创建新节点、挂载指针、通过指针赋值、插入回</a:t>
            </a:r>
            <a:r>
              <a:rPr lang="en-US" altLang="zh-CN" sz="1600" i="1" dirty="0" err="1">
                <a:solidFill>
                  <a:schemeClr val="tx1">
                    <a:lumMod val="65000"/>
                    <a:lumOff val="35000"/>
                  </a:schemeClr>
                </a:solidFill>
                <a:latin typeface="HarmonyOS Sans SC Black" panose="00000A00000000000000" pitchFamily="2" charset="-122"/>
                <a:ea typeface="HarmonyOS Sans SC Black" panose="00000A00000000000000" pitchFamily="2" charset="-122"/>
              </a:rPr>
              <a:t>XMLDocument</a:t>
            </a:r>
            <a:r>
              <a:rPr lang="en-US" altLang="zh-CN" sz="1600" i="1" dirty="0">
                <a:solidFill>
                  <a:schemeClr val="tx1">
                    <a:lumMod val="65000"/>
                    <a:lumOff val="35000"/>
                  </a:schemeClr>
                </a:solidFill>
                <a:latin typeface="HarmonyOS Sans SC Black" panose="00000A00000000000000" pitchFamily="2" charset="-122"/>
                <a:ea typeface="HarmonyOS Sans SC Black" panose="00000A00000000000000" pitchFamily="2" charset="-122"/>
              </a:rPr>
              <a:t> </a:t>
            </a:r>
            <a:r>
              <a:rPr lang="zh-CN" altLang="en-US" dirty="0">
                <a:latin typeface="HarmonyOS Sans SC Medium" panose="00000600000000000000" pitchFamily="2" charset="-122"/>
                <a:ea typeface="HarmonyOS Sans SC Medium" panose="00000600000000000000" pitchFamily="2" charset="-122"/>
              </a:rPr>
              <a:t>的方式进行。这样的添加方式并不方便。我们希望提供更灵活的方案。</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zh-CN" altLang="en-US" dirty="0">
                <a:latin typeface="HarmonyOS Sans SC Medium" panose="00000600000000000000" pitchFamily="2" charset="-122"/>
                <a:ea typeface="HarmonyOS Sans SC Medium" panose="00000600000000000000" pitchFamily="2" charset="-122"/>
              </a:rPr>
              <a:t>原因分析：</a:t>
            </a:r>
            <a:r>
              <a:rPr lang="en-US" altLang="zh-CN" dirty="0" err="1">
                <a:latin typeface="HarmonyOS Sans SC Medium" panose="00000600000000000000" pitchFamily="2" charset="-122"/>
                <a:ea typeface="HarmonyOS Sans SC Medium" panose="00000600000000000000" pitchFamily="2" charset="-122"/>
              </a:rPr>
              <a:t>TinyXML</a:t>
            </a:r>
            <a:r>
              <a:rPr lang="zh-CN" altLang="en-US" dirty="0">
                <a:latin typeface="HarmonyOS Sans SC Medium" panose="00000600000000000000" pitchFamily="2" charset="-122"/>
                <a:ea typeface="HarmonyOS Sans SC Medium" panose="00000600000000000000" pitchFamily="2" charset="-122"/>
              </a:rPr>
              <a:t>仅提供在内存池中新建一无连接节点的接口，每次创建的节点均为空，需要逐项赋值</a:t>
            </a:r>
            <a:endParaRPr lang="en-US" altLang="zh-CN" dirty="0">
              <a:latin typeface="HarmonyOS Sans SC Medium" panose="00000600000000000000" pitchFamily="2" charset="-122"/>
              <a:ea typeface="HarmonyOS Sans SC Medium" panose="00000600000000000000" pitchFamily="2" charset="-122"/>
            </a:endParaRPr>
          </a:p>
          <a:p>
            <a:pPr>
              <a:lnSpc>
                <a:spcPct val="150000"/>
              </a:lnSpc>
            </a:pPr>
            <a:r>
              <a:rPr lang="en-US" altLang="zh-CN" b="0" dirty="0" err="1">
                <a:solidFill>
                  <a:srgbClr val="4EC9B0"/>
                </a:solidFill>
                <a:effectLst/>
                <a:highlight>
                  <a:srgbClr val="1F1F1F"/>
                </a:highlight>
                <a:latin typeface="Consolas" panose="020B0609020204030204" pitchFamily="49" charset="0"/>
              </a:rPr>
              <a:t>XMLElement</a:t>
            </a:r>
            <a:r>
              <a:rPr lang="en-US" altLang="zh-CN" b="0" dirty="0">
                <a:solidFill>
                  <a:srgbClr val="569CD6"/>
                </a:solidFill>
                <a:effectLst/>
                <a:highlight>
                  <a:srgbClr val="1F1F1F"/>
                </a:highlight>
                <a:latin typeface="Consolas" panose="020B0609020204030204" pitchFamily="49" charset="0"/>
              </a:rPr>
              <a:t>*</a:t>
            </a:r>
            <a:r>
              <a:rPr lang="en-US" altLang="zh-CN" b="0" dirty="0">
                <a:solidFill>
                  <a:srgbClr val="CCCCCC"/>
                </a:solidFill>
                <a:effectLst/>
                <a:highlight>
                  <a:srgbClr val="1F1F1F"/>
                </a:highlight>
                <a:latin typeface="Consolas" panose="020B0609020204030204" pitchFamily="49" charset="0"/>
              </a:rPr>
              <a:t> </a:t>
            </a:r>
            <a:r>
              <a:rPr lang="en-US" altLang="zh-CN" b="0" dirty="0" err="1">
                <a:solidFill>
                  <a:srgbClr val="DCDCAA"/>
                </a:solidFill>
                <a:effectLst/>
                <a:highlight>
                  <a:srgbClr val="1F1F1F"/>
                </a:highlight>
                <a:latin typeface="Consolas" panose="020B0609020204030204" pitchFamily="49" charset="0"/>
              </a:rPr>
              <a:t>NewElement</a:t>
            </a:r>
            <a:r>
              <a:rPr lang="en-US" altLang="zh-CN" b="0" dirty="0">
                <a:solidFill>
                  <a:srgbClr val="CCCCCC"/>
                </a:solidFill>
                <a:effectLst/>
                <a:highlight>
                  <a:srgbClr val="1F1F1F"/>
                </a:highlight>
                <a:latin typeface="Consolas" panose="020B0609020204030204" pitchFamily="49" charset="0"/>
              </a:rPr>
              <a:t>( </a:t>
            </a:r>
            <a:r>
              <a:rPr lang="en-US" altLang="zh-CN" b="0" dirty="0">
                <a:solidFill>
                  <a:srgbClr val="569CD6"/>
                </a:solidFill>
                <a:effectLst/>
                <a:highlight>
                  <a:srgbClr val="1F1F1F"/>
                </a:highlight>
                <a:latin typeface="Consolas" panose="020B0609020204030204" pitchFamily="49" charset="0"/>
              </a:rPr>
              <a:t>const</a:t>
            </a:r>
            <a:r>
              <a:rPr lang="en-US" altLang="zh-CN" b="0" dirty="0">
                <a:solidFill>
                  <a:srgbClr val="CCCCCC"/>
                </a:solidFill>
                <a:effectLst/>
                <a:highlight>
                  <a:srgbClr val="1F1F1F"/>
                </a:highlight>
                <a:latin typeface="Consolas" panose="020B0609020204030204" pitchFamily="49" charset="0"/>
              </a:rPr>
              <a:t> </a:t>
            </a:r>
            <a:r>
              <a:rPr lang="en-US" altLang="zh-CN" b="0" dirty="0">
                <a:solidFill>
                  <a:srgbClr val="569CD6"/>
                </a:solidFill>
                <a:effectLst/>
                <a:highlight>
                  <a:srgbClr val="1F1F1F"/>
                </a:highlight>
                <a:latin typeface="Consolas" panose="020B0609020204030204" pitchFamily="49" charset="0"/>
              </a:rPr>
              <a:t>char*</a:t>
            </a:r>
            <a:r>
              <a:rPr lang="en-US" altLang="zh-CN" b="0" dirty="0">
                <a:solidFill>
                  <a:srgbClr val="CCCCCC"/>
                </a:solidFill>
                <a:effectLst/>
                <a:highlight>
                  <a:srgbClr val="1F1F1F"/>
                </a:highlight>
                <a:latin typeface="Consolas" panose="020B0609020204030204" pitchFamily="49" charset="0"/>
              </a:rPr>
              <a:t> </a:t>
            </a:r>
            <a:r>
              <a:rPr lang="en-US" altLang="zh-CN" b="0" dirty="0">
                <a:solidFill>
                  <a:srgbClr val="9CDCFE"/>
                </a:solidFill>
                <a:effectLst/>
                <a:highlight>
                  <a:srgbClr val="1F1F1F"/>
                </a:highlight>
                <a:latin typeface="Consolas" panose="020B0609020204030204" pitchFamily="49" charset="0"/>
              </a:rPr>
              <a:t>name</a:t>
            </a:r>
            <a:r>
              <a:rPr lang="en-US" altLang="zh-CN" b="0" dirty="0">
                <a:solidFill>
                  <a:srgbClr val="CCCCCC"/>
                </a:solidFill>
                <a:effectLst/>
                <a:highlight>
                  <a:srgbClr val="1F1F1F"/>
                </a:highlight>
                <a:latin typeface="Consolas" panose="020B0609020204030204" pitchFamily="49" charset="0"/>
              </a:rPr>
              <a:t> );</a:t>
            </a:r>
          </a:p>
          <a:p>
            <a:pPr>
              <a:lnSpc>
                <a:spcPct val="150000"/>
              </a:lnSpc>
            </a:pPr>
            <a:endParaRPr lang="en-US" altLang="zh-CN" dirty="0">
              <a:latin typeface="HarmonyOS Sans SC Medium" panose="00000600000000000000" pitchFamily="2" charset="-122"/>
              <a:ea typeface="HarmonyOS Sans SC Medium" panose="00000600000000000000" pitchFamily="2" charset="-122"/>
            </a:endParaRPr>
          </a:p>
        </p:txBody>
      </p:sp>
      <p:pic>
        <p:nvPicPr>
          <p:cNvPr id="10" name="图片 9">
            <a:extLst>
              <a:ext uri="{FF2B5EF4-FFF2-40B4-BE49-F238E27FC236}">
                <a16:creationId xmlns:a16="http://schemas.microsoft.com/office/drawing/2014/main" id="{584C1734-6303-EDF5-577E-53EB6FB919CA}"/>
              </a:ext>
            </a:extLst>
          </p:cNvPr>
          <p:cNvPicPr>
            <a:picLocks noChangeAspect="1"/>
          </p:cNvPicPr>
          <p:nvPr/>
        </p:nvPicPr>
        <p:blipFill>
          <a:blip r:embed="rId2"/>
          <a:stretch>
            <a:fillRect/>
          </a:stretch>
        </p:blipFill>
        <p:spPr>
          <a:xfrm>
            <a:off x="6777046" y="1731329"/>
            <a:ext cx="4943095" cy="4495801"/>
          </a:xfrm>
          <a:prstGeom prst="rect">
            <a:avLst/>
          </a:prstGeom>
        </p:spPr>
      </p:pic>
      <p:sp>
        <p:nvSpPr>
          <p:cNvPr id="11" name="矩形 10">
            <a:extLst>
              <a:ext uri="{FF2B5EF4-FFF2-40B4-BE49-F238E27FC236}">
                <a16:creationId xmlns:a16="http://schemas.microsoft.com/office/drawing/2014/main" id="{2B42CA73-6B23-D184-B22F-944493988F99}"/>
              </a:ext>
            </a:extLst>
          </p:cNvPr>
          <p:cNvSpPr/>
          <p:nvPr/>
        </p:nvSpPr>
        <p:spPr>
          <a:xfrm>
            <a:off x="6777045" y="1731328"/>
            <a:ext cx="4899535" cy="36985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4000A3A-C2A2-B568-8A6F-72E22C4550D5}"/>
              </a:ext>
            </a:extLst>
          </p:cNvPr>
          <p:cNvSpPr txBox="1"/>
          <p:nvPr/>
        </p:nvSpPr>
        <p:spPr>
          <a:xfrm>
            <a:off x="10568584" y="5496357"/>
            <a:ext cx="1107996" cy="369332"/>
          </a:xfrm>
          <a:prstGeom prst="rect">
            <a:avLst/>
          </a:prstGeom>
          <a:noFill/>
        </p:spPr>
        <p:txBody>
          <a:bodyPr wrap="none" rtlCol="0">
            <a:spAutoFit/>
          </a:bodyPr>
          <a:lstStyle/>
          <a:p>
            <a:r>
              <a:rPr lang="zh-CN" altLang="en-US" b="1" dirty="0">
                <a:solidFill>
                  <a:srgbClr val="C00000"/>
                </a:solidFill>
              </a:rPr>
              <a:t>过于冗长</a:t>
            </a:r>
          </a:p>
        </p:txBody>
      </p:sp>
    </p:spTree>
    <p:extLst>
      <p:ext uri="{BB962C8B-B14F-4D97-AF65-F5344CB8AC3E}">
        <p14:creationId xmlns:p14="http://schemas.microsoft.com/office/powerpoint/2010/main" val="446230957"/>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9D3EA290-8C8E-4DEC-A46D-F69BB3CF1506}" vid="{48419DDE-FF2A-4359-8A54-BA3E908EF1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1D8D6-8849-400B-8BC9-21D401C7DD06}">
  <ds:schemaRefs>
    <ds:schemaRef ds:uri="http://schemas.microsoft.com/office/2006/documentManagement/types"/>
    <ds:schemaRef ds:uri="http://purl.org/dc/dcmitype/"/>
    <ds:schemaRef ds:uri="71af3243-3dd4-4a8d-8c0d-dd76da1f02a5"/>
    <ds:schemaRef ds:uri="http://www.w3.org/XML/1998/namespace"/>
    <ds:schemaRef ds:uri="http://purl.org/dc/terms/"/>
    <ds:schemaRef ds:uri="http://purl.org/dc/elements/1.1/"/>
    <ds:schemaRef ds:uri="16c05727-aa75-4e4a-9b5f-8a80a1165891"/>
    <ds:schemaRef ds:uri="http://schemas.microsoft.com/office/infopath/2007/PartnerControls"/>
    <ds:schemaRef ds:uri="http://schemas.openxmlformats.org/package/2006/metadata/core-properties"/>
    <ds:schemaRef ds:uri="230e9df3-be65-4c73-a93b-d1236ebd677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531739A3-185F-4C3F-BB6F-45700D135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2746</Words>
  <Application>Microsoft Office PowerPoint</Application>
  <PresentationFormat>宽屏</PresentationFormat>
  <Paragraphs>347</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HarmonyOS Sans SC Medium</vt:lpstr>
      <vt:lpstr>Calibri</vt:lpstr>
      <vt:lpstr>Daytona Condensed Light</vt:lpstr>
      <vt:lpstr>Arial</vt:lpstr>
      <vt:lpstr>Posterama</vt:lpstr>
      <vt:lpstr>HarmonyOS Sans SC Black</vt:lpstr>
      <vt:lpstr>HarmonyOS Sans SC Light</vt:lpstr>
      <vt:lpstr>Consolas</vt:lpstr>
      <vt:lpstr>Office Theme</vt:lpstr>
      <vt:lpstr>TINYXML-2 项目阅读报告</vt:lpstr>
      <vt:lpstr>TINYXML-2 简介</vt:lpstr>
      <vt:lpstr>TINYXML-2 常用操作</vt:lpstr>
      <vt:lpstr>TINYXML-2 UML框架图</vt:lpstr>
      <vt:lpstr>功能测试: XML文件读取&amp;格式检查</vt:lpstr>
      <vt:lpstr>功能测试: XML声明&amp;注释&amp;保存</vt:lpstr>
      <vt:lpstr>功能测试: XML修改&amp;打印</vt:lpstr>
      <vt:lpstr>TINYXML-2 优点</vt:lpstr>
      <vt:lpstr>TINYXML-2 改进空间讨论</vt:lpstr>
      <vt:lpstr>TINYXML-2 改进空间讨论</vt:lpstr>
      <vt:lpstr>TINYXML-2 改进空间讨论</vt:lpstr>
      <vt:lpstr>TINYXML-2 改进空间讨论</vt:lpstr>
      <vt:lpstr>TINYXML-2 改进空间讨论</vt:lpstr>
      <vt:lpstr>TINYXML-2 改进空间讨论</vt:lpstr>
      <vt:lpstr>THANKS 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2022-10-10T06:51:53Z</dcterms:created>
  <dcterms:modified xsi:type="dcterms:W3CDTF">2024-06-29T14:42:00Z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